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5"/>
  </p:notesMasterIdLst>
  <p:sldIdLst>
    <p:sldId id="288" r:id="rId3"/>
    <p:sldId id="346" r:id="rId4"/>
    <p:sldId id="282" r:id="rId5"/>
    <p:sldId id="257" r:id="rId6"/>
    <p:sldId id="259" r:id="rId7"/>
    <p:sldId id="352" r:id="rId8"/>
    <p:sldId id="353" r:id="rId9"/>
    <p:sldId id="354" r:id="rId10"/>
    <p:sldId id="355" r:id="rId11"/>
    <p:sldId id="356" r:id="rId12"/>
    <p:sldId id="263" r:id="rId13"/>
    <p:sldId id="301" r:id="rId14"/>
    <p:sldId id="335" r:id="rId15"/>
    <p:sldId id="336" r:id="rId16"/>
    <p:sldId id="358" r:id="rId17"/>
    <p:sldId id="305" r:id="rId18"/>
    <p:sldId id="300" r:id="rId19"/>
    <p:sldId id="302" r:id="rId20"/>
    <p:sldId id="337" r:id="rId21"/>
    <p:sldId id="359" r:id="rId22"/>
    <p:sldId id="271" r:id="rId23"/>
    <p:sldId id="272" r:id="rId2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82" autoAdjust="0"/>
    <p:restoredTop sz="42930" autoAdjust="0"/>
  </p:normalViewPr>
  <p:slideViewPr>
    <p:cSldViewPr snapToGrid="0">
      <p:cViewPr varScale="1">
        <p:scale>
          <a:sx n="41" d="100"/>
          <a:sy n="41" d="100"/>
        </p:scale>
        <p:origin x="1589"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9F2546-C8A3-47E8-B173-3275CAA8DB47}" type="doc">
      <dgm:prSet loTypeId="urn:microsoft.com/office/officeart/2005/8/layout/hList1" loCatId="list" qsTypeId="urn:microsoft.com/office/officeart/2005/8/quickstyle/simple3" qsCatId="simple" csTypeId="urn:microsoft.com/office/officeart/2005/8/colors/colorful1" csCatId="colorful" phldr="1"/>
      <dgm:spPr/>
      <dgm:t>
        <a:bodyPr/>
        <a:lstStyle/>
        <a:p>
          <a:endParaRPr lang="it-IT"/>
        </a:p>
      </dgm:t>
    </dgm:pt>
    <dgm:pt modelId="{0A8062A1-186F-4403-BA91-A163C6F92440}">
      <dgm:prSet/>
      <dgm:spPr/>
      <dgm:t>
        <a:bodyPr/>
        <a:lstStyle/>
        <a:p>
          <a:r>
            <a:rPr lang="en-US" dirty="0"/>
            <a:t>Encoder-Only</a:t>
          </a:r>
          <a:endParaRPr lang="it-IT" dirty="0"/>
        </a:p>
      </dgm:t>
    </dgm:pt>
    <dgm:pt modelId="{5EF77F08-F55E-444A-AA9A-D60429D1F13B}" type="parTrans" cxnId="{75A017F7-C38E-42CE-A3F1-F787A0011C26}">
      <dgm:prSet/>
      <dgm:spPr/>
      <dgm:t>
        <a:bodyPr/>
        <a:lstStyle/>
        <a:p>
          <a:endParaRPr lang="it-IT"/>
        </a:p>
      </dgm:t>
    </dgm:pt>
    <dgm:pt modelId="{18F0C665-E1D6-45BA-9D4E-8D41506D4E86}" type="sibTrans" cxnId="{75A017F7-C38E-42CE-A3F1-F787A0011C26}">
      <dgm:prSet/>
      <dgm:spPr/>
      <dgm:t>
        <a:bodyPr/>
        <a:lstStyle/>
        <a:p>
          <a:endParaRPr lang="it-IT"/>
        </a:p>
      </dgm:t>
    </dgm:pt>
    <dgm:pt modelId="{D8328EC7-94FC-42E5-9A93-DA9F4D42FA82}">
      <dgm:prSet/>
      <dgm:spPr/>
      <dgm:t>
        <a:bodyPr/>
        <a:lstStyle/>
        <a:p>
          <a:r>
            <a:rPr lang="en-US" dirty="0"/>
            <a:t>Applications: Dense retrievers, advanced sentence/document embedding, specialized NLU tasks (e.g., complex NER, relation extraction).</a:t>
          </a:r>
          <a:br>
            <a:rPr lang="en-US" dirty="0"/>
          </a:br>
          <a:endParaRPr lang="it-IT" dirty="0"/>
        </a:p>
      </dgm:t>
    </dgm:pt>
    <dgm:pt modelId="{D3BE1F31-A03D-46CF-85AC-6672AD31BF34}" type="parTrans" cxnId="{9A4773C1-EB13-4713-9EAE-1977230AD6ED}">
      <dgm:prSet/>
      <dgm:spPr/>
      <dgm:t>
        <a:bodyPr/>
        <a:lstStyle/>
        <a:p>
          <a:endParaRPr lang="it-IT"/>
        </a:p>
      </dgm:t>
    </dgm:pt>
    <dgm:pt modelId="{331EF8F1-8661-49ED-90F0-98A39E0F40A1}" type="sibTrans" cxnId="{9A4773C1-EB13-4713-9EAE-1977230AD6ED}">
      <dgm:prSet/>
      <dgm:spPr/>
      <dgm:t>
        <a:bodyPr/>
        <a:lstStyle/>
        <a:p>
          <a:endParaRPr lang="it-IT"/>
        </a:p>
      </dgm:t>
    </dgm:pt>
    <dgm:pt modelId="{F2799B40-F187-4926-8C0F-8BE3991E1432}">
      <dgm:prSet/>
      <dgm:spPr/>
      <dgm:t>
        <a:bodyPr/>
        <a:lstStyle/>
        <a:p>
          <a:r>
            <a:rPr lang="en-US" dirty="0"/>
            <a:t>Often fine-tuned for specific industrial applications where robust understanding is paramount.</a:t>
          </a:r>
          <a:endParaRPr lang="it-IT" dirty="0"/>
        </a:p>
      </dgm:t>
    </dgm:pt>
    <dgm:pt modelId="{9E66AF1F-854D-45B2-8B06-AB0646E9A7C4}" type="parTrans" cxnId="{E2DCB08E-C30F-48AF-8B7A-4D8EE70BABCA}">
      <dgm:prSet/>
      <dgm:spPr/>
      <dgm:t>
        <a:bodyPr/>
        <a:lstStyle/>
        <a:p>
          <a:endParaRPr lang="it-IT"/>
        </a:p>
      </dgm:t>
    </dgm:pt>
    <dgm:pt modelId="{CC86A52B-C665-48B8-81AD-78CC3D77F6AF}" type="sibTrans" cxnId="{E2DCB08E-C30F-48AF-8B7A-4D8EE70BABCA}">
      <dgm:prSet/>
      <dgm:spPr/>
      <dgm:t>
        <a:bodyPr/>
        <a:lstStyle/>
        <a:p>
          <a:endParaRPr lang="it-IT"/>
        </a:p>
      </dgm:t>
    </dgm:pt>
    <dgm:pt modelId="{BF51615B-62A3-450D-B657-B0E679F11BE8}">
      <dgm:prSet/>
      <dgm:spPr/>
      <dgm:t>
        <a:bodyPr/>
        <a:lstStyle/>
        <a:p>
          <a:r>
            <a:rPr lang="en-US" dirty="0"/>
            <a:t>Decoder-Only</a:t>
          </a:r>
          <a:endParaRPr lang="it-IT" dirty="0"/>
        </a:p>
      </dgm:t>
    </dgm:pt>
    <dgm:pt modelId="{C1BAA542-9B10-42AC-841A-0C30C72ABEA2}" type="parTrans" cxnId="{46FDEB24-8CBF-4953-8CCF-2237FA8DD13D}">
      <dgm:prSet/>
      <dgm:spPr/>
      <dgm:t>
        <a:bodyPr/>
        <a:lstStyle/>
        <a:p>
          <a:endParaRPr lang="it-IT"/>
        </a:p>
      </dgm:t>
    </dgm:pt>
    <dgm:pt modelId="{A9F35466-1615-460D-8A03-04CF90016ACE}" type="sibTrans" cxnId="{46FDEB24-8CBF-4953-8CCF-2237FA8DD13D}">
      <dgm:prSet/>
      <dgm:spPr/>
      <dgm:t>
        <a:bodyPr/>
        <a:lstStyle/>
        <a:p>
          <a:endParaRPr lang="it-IT"/>
        </a:p>
      </dgm:t>
    </dgm:pt>
    <dgm:pt modelId="{81EB24D7-A2EE-49F8-BEAD-5C85811B7860}">
      <dgm:prSet/>
      <dgm:spPr/>
      <dgm:t>
        <a:bodyPr/>
        <a:lstStyle/>
        <a:p>
          <a:r>
            <a:rPr lang="en-US" dirty="0"/>
            <a:t>The Powerhouses of Generative AI and In-Context Learning.</a:t>
          </a:r>
          <a:br>
            <a:rPr lang="en-US" dirty="0"/>
          </a:br>
          <a:endParaRPr lang="it-IT" dirty="0"/>
        </a:p>
      </dgm:t>
    </dgm:pt>
    <dgm:pt modelId="{127708E2-34D7-48F2-9D40-A6C914E01523}" type="parTrans" cxnId="{31512CAD-50A4-460F-8A0E-D1FD3FD4725D}">
      <dgm:prSet/>
      <dgm:spPr/>
      <dgm:t>
        <a:bodyPr/>
        <a:lstStyle/>
        <a:p>
          <a:endParaRPr lang="it-IT"/>
        </a:p>
      </dgm:t>
    </dgm:pt>
    <dgm:pt modelId="{26BC0808-EF2C-48C8-990D-981660A9EB35}" type="sibTrans" cxnId="{31512CAD-50A4-460F-8A0E-D1FD3FD4725D}">
      <dgm:prSet/>
      <dgm:spPr/>
      <dgm:t>
        <a:bodyPr/>
        <a:lstStyle/>
        <a:p>
          <a:endParaRPr lang="it-IT"/>
        </a:p>
      </dgm:t>
    </dgm:pt>
    <dgm:pt modelId="{FF1DC94E-4E64-4F49-8A69-A64B48A64549}">
      <dgm:prSet/>
      <dgm:spPr/>
      <dgm:t>
        <a:bodyPr/>
        <a:lstStyle/>
        <a:p>
          <a:r>
            <a:rPr lang="en-US" dirty="0"/>
            <a:t>Characterized by massive scale (hundreds of billions to trillions of parameters).</a:t>
          </a:r>
          <a:br>
            <a:rPr lang="en-US" dirty="0"/>
          </a:br>
          <a:endParaRPr lang="it-IT" dirty="0"/>
        </a:p>
      </dgm:t>
    </dgm:pt>
    <dgm:pt modelId="{66CE8A23-F27A-4866-911C-00F2E0750998}" type="parTrans" cxnId="{DD34850C-22B0-47CA-A09A-E2B50C0AE17B}">
      <dgm:prSet/>
      <dgm:spPr/>
      <dgm:t>
        <a:bodyPr/>
        <a:lstStyle/>
        <a:p>
          <a:endParaRPr lang="it-IT"/>
        </a:p>
      </dgm:t>
    </dgm:pt>
    <dgm:pt modelId="{CF4D04C0-87B1-49D9-A5C1-C0B51D648717}" type="sibTrans" cxnId="{DD34850C-22B0-47CA-A09A-E2B50C0AE17B}">
      <dgm:prSet/>
      <dgm:spPr/>
      <dgm:t>
        <a:bodyPr/>
        <a:lstStyle/>
        <a:p>
          <a:endParaRPr lang="it-IT"/>
        </a:p>
      </dgm:t>
    </dgm:pt>
    <dgm:pt modelId="{3CA8BE4E-0D93-479D-89F0-E577D1CEB10D}">
      <dgm:prSet/>
      <dgm:spPr/>
      <dgm:t>
        <a:bodyPr/>
        <a:lstStyle/>
        <a:p>
          <a:r>
            <a:rPr lang="en-US" dirty="0"/>
            <a:t>Exhibit strong instruction following, few-shot/zero-shot learning, and emergent reasoning.</a:t>
          </a:r>
          <a:br>
            <a:rPr lang="en-US" dirty="0"/>
          </a:br>
          <a:endParaRPr lang="it-IT" dirty="0"/>
        </a:p>
      </dgm:t>
    </dgm:pt>
    <dgm:pt modelId="{E0DB7592-AF02-4042-8C5E-73C6369FA256}" type="parTrans" cxnId="{8E62D8E6-0306-4737-B6F2-A237614B230F}">
      <dgm:prSet/>
      <dgm:spPr/>
      <dgm:t>
        <a:bodyPr/>
        <a:lstStyle/>
        <a:p>
          <a:endParaRPr lang="it-IT"/>
        </a:p>
      </dgm:t>
    </dgm:pt>
    <dgm:pt modelId="{9C181C51-433A-44F7-B005-3481D224D880}" type="sibTrans" cxnId="{8E62D8E6-0306-4737-B6F2-A237614B230F}">
      <dgm:prSet/>
      <dgm:spPr/>
      <dgm:t>
        <a:bodyPr/>
        <a:lstStyle/>
        <a:p>
          <a:endParaRPr lang="it-IT"/>
        </a:p>
      </dgm:t>
    </dgm:pt>
    <dgm:pt modelId="{6F0AD9C7-98A7-46D0-BA94-5468A44A62D4}">
      <dgm:prSet/>
      <dgm:spPr/>
      <dgm:t>
        <a:bodyPr/>
        <a:lstStyle/>
        <a:p>
          <a:r>
            <a:rPr lang="en-US" dirty="0"/>
            <a:t>Increasingly multimodal by default (processing and generating text, code, and often images/audio).</a:t>
          </a:r>
          <a:br>
            <a:rPr lang="en-US" dirty="0"/>
          </a:br>
          <a:endParaRPr lang="it-IT" dirty="0"/>
        </a:p>
      </dgm:t>
    </dgm:pt>
    <dgm:pt modelId="{963CC340-E72B-46D2-8D6A-0535DAE708B0}" type="parTrans" cxnId="{049311F1-6EE7-4580-B36F-6095D7B7EE47}">
      <dgm:prSet/>
      <dgm:spPr/>
      <dgm:t>
        <a:bodyPr/>
        <a:lstStyle/>
        <a:p>
          <a:endParaRPr lang="it-IT"/>
        </a:p>
      </dgm:t>
    </dgm:pt>
    <dgm:pt modelId="{1B4B8599-29A7-4947-AE77-B998B4AC330E}" type="sibTrans" cxnId="{049311F1-6EE7-4580-B36F-6095D7B7EE47}">
      <dgm:prSet/>
      <dgm:spPr/>
      <dgm:t>
        <a:bodyPr/>
        <a:lstStyle/>
        <a:p>
          <a:endParaRPr lang="it-IT"/>
        </a:p>
      </dgm:t>
    </dgm:pt>
    <dgm:pt modelId="{E25AC399-E160-47DA-AB90-D5A892589CC9}">
      <dgm:prSet/>
      <dgm:spPr/>
      <dgm:t>
        <a:bodyPr/>
        <a:lstStyle/>
        <a:p>
          <a:r>
            <a:rPr lang="en-US" dirty="0"/>
            <a:t>Relies on Causal (autoregressive) Attention.</a:t>
          </a:r>
          <a:endParaRPr lang="it-IT" dirty="0"/>
        </a:p>
      </dgm:t>
    </dgm:pt>
    <dgm:pt modelId="{96D9C7D6-E660-4499-98AB-E6F5D10B1533}" type="parTrans" cxnId="{39DE9A61-C03C-4AFA-AF32-C6B130B0B6FA}">
      <dgm:prSet/>
      <dgm:spPr/>
      <dgm:t>
        <a:bodyPr/>
        <a:lstStyle/>
        <a:p>
          <a:endParaRPr lang="it-IT"/>
        </a:p>
      </dgm:t>
    </dgm:pt>
    <dgm:pt modelId="{FF02417D-8079-4634-BD4F-B6DF779F43D0}" type="sibTrans" cxnId="{39DE9A61-C03C-4AFA-AF32-C6B130B0B6FA}">
      <dgm:prSet/>
      <dgm:spPr/>
      <dgm:t>
        <a:bodyPr/>
        <a:lstStyle/>
        <a:p>
          <a:endParaRPr lang="it-IT"/>
        </a:p>
      </dgm:t>
    </dgm:pt>
    <dgm:pt modelId="{2DE48787-DD15-4C2C-8FF5-1737812D0695}">
      <dgm:prSet/>
      <dgm:spPr/>
      <dgm:t>
        <a:bodyPr/>
        <a:lstStyle/>
        <a:p>
          <a:r>
            <a:rPr lang="en-US" dirty="0"/>
            <a:t>Encoder-Decoder</a:t>
          </a:r>
          <a:endParaRPr lang="it-IT" dirty="0"/>
        </a:p>
      </dgm:t>
    </dgm:pt>
    <dgm:pt modelId="{B768F314-843A-4A90-B66B-61D0E640F99F}" type="parTrans" cxnId="{84D6E0B3-679C-49A9-8F91-0AE9804516D0}">
      <dgm:prSet/>
      <dgm:spPr/>
      <dgm:t>
        <a:bodyPr/>
        <a:lstStyle/>
        <a:p>
          <a:endParaRPr lang="it-IT"/>
        </a:p>
      </dgm:t>
    </dgm:pt>
    <dgm:pt modelId="{B53204A9-8309-409B-AD55-A5A36D7928B9}" type="sibTrans" cxnId="{84D6E0B3-679C-49A9-8F91-0AE9804516D0}">
      <dgm:prSet/>
      <dgm:spPr/>
      <dgm:t>
        <a:bodyPr/>
        <a:lstStyle/>
        <a:p>
          <a:endParaRPr lang="it-IT"/>
        </a:p>
      </dgm:t>
    </dgm:pt>
    <dgm:pt modelId="{EEC347FE-19DF-421D-A5A3-A2DFF391A51C}">
      <dgm:prSet/>
      <dgm:spPr/>
      <dgm:t>
        <a:bodyPr/>
        <a:lstStyle/>
        <a:p>
          <a:r>
            <a:rPr lang="en-US" dirty="0"/>
            <a:t>Remain optimal for sequence-to-sequence tasks where input and output have distinct structures or require significant transformation.</a:t>
          </a:r>
          <a:br>
            <a:rPr lang="en-US" dirty="0"/>
          </a:br>
          <a:endParaRPr lang="it-IT" dirty="0"/>
        </a:p>
      </dgm:t>
    </dgm:pt>
    <dgm:pt modelId="{90E1C3FD-7656-49EA-BEB8-85A9381FD51E}" type="parTrans" cxnId="{3FE1646E-CE76-4C28-8C34-55E65EF49159}">
      <dgm:prSet/>
      <dgm:spPr/>
      <dgm:t>
        <a:bodyPr/>
        <a:lstStyle/>
        <a:p>
          <a:endParaRPr lang="it-IT"/>
        </a:p>
      </dgm:t>
    </dgm:pt>
    <dgm:pt modelId="{B331C382-67E3-4DD9-B667-1CC52740E067}" type="sibTrans" cxnId="{3FE1646E-CE76-4C28-8C34-55E65EF49159}">
      <dgm:prSet/>
      <dgm:spPr/>
      <dgm:t>
        <a:bodyPr/>
        <a:lstStyle/>
        <a:p>
          <a:endParaRPr lang="it-IT"/>
        </a:p>
      </dgm:t>
    </dgm:pt>
    <dgm:pt modelId="{8D73DD6D-419B-4B1F-885B-08951E9F7481}">
      <dgm:prSet/>
      <dgm:spPr/>
      <dgm:t>
        <a:bodyPr/>
        <a:lstStyle/>
        <a:p>
          <a:r>
            <a:rPr lang="en-US" dirty="0"/>
            <a:t>Heavily benefit from instruction fine-tuning (e.g., "Translate English to German: [text]") for versatility across many tasks.</a:t>
          </a:r>
          <a:endParaRPr lang="it-IT" dirty="0"/>
        </a:p>
      </dgm:t>
    </dgm:pt>
    <dgm:pt modelId="{80EB2C9C-342A-4538-8DF1-0B06DE2F7F8E}" type="parTrans" cxnId="{ED10DB1A-D8B8-4D5D-B447-16AAEC6758F7}">
      <dgm:prSet/>
      <dgm:spPr/>
      <dgm:t>
        <a:bodyPr/>
        <a:lstStyle/>
        <a:p>
          <a:endParaRPr lang="it-IT"/>
        </a:p>
      </dgm:t>
    </dgm:pt>
    <dgm:pt modelId="{48D344DD-3626-417A-B578-A5037A9AC4BF}" type="sibTrans" cxnId="{ED10DB1A-D8B8-4D5D-B447-16AAEC6758F7}">
      <dgm:prSet/>
      <dgm:spPr/>
      <dgm:t>
        <a:bodyPr/>
        <a:lstStyle/>
        <a:p>
          <a:endParaRPr lang="it-IT"/>
        </a:p>
      </dgm:t>
    </dgm:pt>
    <dgm:pt modelId="{3ADEA953-618A-48D5-BA3D-39173BEE2446}">
      <dgm:prSet/>
      <dgm:spPr/>
      <dgm:t>
        <a:bodyPr/>
        <a:lstStyle/>
        <a:p>
          <a:r>
            <a:rPr lang="en-US" dirty="0"/>
            <a:t>Mixture of Experts (</a:t>
          </a:r>
          <a:r>
            <a:rPr lang="en-US" dirty="0" err="1"/>
            <a:t>MoE</a:t>
          </a:r>
          <a:r>
            <a:rPr lang="en-US" dirty="0"/>
            <a:t>) Architectures</a:t>
          </a:r>
          <a:endParaRPr lang="it-IT" dirty="0"/>
        </a:p>
      </dgm:t>
    </dgm:pt>
    <dgm:pt modelId="{3201A012-7110-4029-9594-BDF8E2A77DC6}" type="parTrans" cxnId="{E85EBAD7-662A-4041-A522-C8681281433F}">
      <dgm:prSet/>
      <dgm:spPr/>
      <dgm:t>
        <a:bodyPr/>
        <a:lstStyle/>
        <a:p>
          <a:endParaRPr lang="it-IT"/>
        </a:p>
      </dgm:t>
    </dgm:pt>
    <dgm:pt modelId="{49DBC9CA-3712-4D9A-A1F3-C0868139D4B4}" type="sibTrans" cxnId="{E85EBAD7-662A-4041-A522-C8681281433F}">
      <dgm:prSet/>
      <dgm:spPr/>
      <dgm:t>
        <a:bodyPr/>
        <a:lstStyle/>
        <a:p>
          <a:endParaRPr lang="it-IT"/>
        </a:p>
      </dgm:t>
    </dgm:pt>
    <dgm:pt modelId="{37949CAC-A1E4-4E61-A912-86A40261B847}">
      <dgm:prSet/>
      <dgm:spPr/>
      <dgm:t>
        <a:bodyPr/>
        <a:lstStyle/>
        <a:p>
          <a:r>
            <a:rPr lang="en-US" dirty="0"/>
            <a:t>A key strategy for scaling models to trillions of parameters while managing computational cost during inference.</a:t>
          </a:r>
          <a:br>
            <a:rPr lang="en-US" dirty="0"/>
          </a:br>
          <a:endParaRPr lang="it-IT" dirty="0"/>
        </a:p>
      </dgm:t>
    </dgm:pt>
    <dgm:pt modelId="{FC374D89-42D9-4409-B075-4274992D8C8F}" type="parTrans" cxnId="{95E4E5F2-F6E5-4355-BED4-F09B2AA2BDFD}">
      <dgm:prSet/>
      <dgm:spPr/>
      <dgm:t>
        <a:bodyPr/>
        <a:lstStyle/>
        <a:p>
          <a:endParaRPr lang="it-IT"/>
        </a:p>
      </dgm:t>
    </dgm:pt>
    <dgm:pt modelId="{9C6EC056-1913-4A18-94A1-B7393BD48CB6}" type="sibTrans" cxnId="{95E4E5F2-F6E5-4355-BED4-F09B2AA2BDFD}">
      <dgm:prSet/>
      <dgm:spPr/>
      <dgm:t>
        <a:bodyPr/>
        <a:lstStyle/>
        <a:p>
          <a:endParaRPr lang="it-IT"/>
        </a:p>
      </dgm:t>
    </dgm:pt>
    <dgm:pt modelId="{DD773836-2756-4EC9-8F90-0800D23925AD}">
      <dgm:prSet/>
      <dgm:spPr/>
      <dgm:t>
        <a:bodyPr/>
        <a:lstStyle/>
        <a:p>
          <a:r>
            <a:rPr lang="en-US" dirty="0"/>
            <a:t>Instead of dense FFN layers, </a:t>
          </a:r>
          <a:r>
            <a:rPr lang="en-US" dirty="0" err="1"/>
            <a:t>MoE</a:t>
          </a:r>
          <a:r>
            <a:rPr lang="en-US" dirty="0"/>
            <a:t> uses multiple "expert" FFNs and a "router" network that dynamically selects a small subset of experts for each token.</a:t>
          </a:r>
          <a:endParaRPr lang="it-IT" dirty="0"/>
        </a:p>
      </dgm:t>
    </dgm:pt>
    <dgm:pt modelId="{F0E95EA8-7D9F-497D-8EF9-F136E14BDB00}" type="parTrans" cxnId="{29177CB9-E8C8-405F-800C-5334CC8D740F}">
      <dgm:prSet/>
      <dgm:spPr/>
      <dgm:t>
        <a:bodyPr/>
        <a:lstStyle/>
        <a:p>
          <a:endParaRPr lang="it-IT"/>
        </a:p>
      </dgm:t>
    </dgm:pt>
    <dgm:pt modelId="{B17D5BF7-031F-4333-8C7B-1EE6B52C1800}" type="sibTrans" cxnId="{29177CB9-E8C8-405F-800C-5334CC8D740F}">
      <dgm:prSet/>
      <dgm:spPr/>
      <dgm:t>
        <a:bodyPr/>
        <a:lstStyle/>
        <a:p>
          <a:endParaRPr lang="it-IT"/>
        </a:p>
      </dgm:t>
    </dgm:pt>
    <dgm:pt modelId="{5DB36023-AE49-40E6-94AE-4B2013BC0E5E}">
      <dgm:prSet/>
      <dgm:spPr/>
      <dgm:t>
        <a:bodyPr/>
        <a:lstStyle/>
        <a:p>
          <a:r>
            <a:rPr lang="en-US" dirty="0"/>
            <a:t>e.g., BERT, </a:t>
          </a:r>
          <a:r>
            <a:rPr lang="en-US" dirty="0" err="1"/>
            <a:t>RoBERTa</a:t>
          </a:r>
          <a:r>
            <a:rPr lang="en-US" dirty="0"/>
            <a:t>, </a:t>
          </a:r>
          <a:r>
            <a:rPr lang="en-US" dirty="0" err="1"/>
            <a:t>DeBERTa</a:t>
          </a:r>
          <a:br>
            <a:rPr lang="en-US" dirty="0"/>
          </a:br>
          <a:endParaRPr lang="it-IT" dirty="0"/>
        </a:p>
      </dgm:t>
    </dgm:pt>
    <dgm:pt modelId="{FD9AADC4-122F-4503-86F1-BFFC39D5F475}" type="parTrans" cxnId="{BC4E4693-2DF3-479D-BD0B-79E56053E3E9}">
      <dgm:prSet/>
      <dgm:spPr/>
      <dgm:t>
        <a:bodyPr/>
        <a:lstStyle/>
        <a:p>
          <a:endParaRPr lang="it-IT"/>
        </a:p>
      </dgm:t>
    </dgm:pt>
    <dgm:pt modelId="{1A429C41-C310-4939-81AD-C3C84C6E7C6C}" type="sibTrans" cxnId="{BC4E4693-2DF3-479D-BD0B-79E56053E3E9}">
      <dgm:prSet/>
      <dgm:spPr/>
      <dgm:t>
        <a:bodyPr/>
        <a:lstStyle/>
        <a:p>
          <a:endParaRPr lang="it-IT"/>
        </a:p>
      </dgm:t>
    </dgm:pt>
    <dgm:pt modelId="{856AC6C9-60A8-471D-B64A-77AAC1B00517}">
      <dgm:prSet/>
      <dgm:spPr/>
      <dgm:t>
        <a:bodyPr/>
        <a:lstStyle/>
        <a:p>
          <a:r>
            <a:rPr lang="en-US" dirty="0"/>
            <a:t>Champions for tasks requiring deep bidirectional understanding of the entire input.</a:t>
          </a:r>
          <a:br>
            <a:rPr lang="en-US" dirty="0"/>
          </a:br>
          <a:endParaRPr lang="it-IT" dirty="0"/>
        </a:p>
      </dgm:t>
    </dgm:pt>
    <dgm:pt modelId="{584D2B7E-79F3-4643-805E-0E0321387166}" type="parTrans" cxnId="{E3D2EBC8-FA40-446E-9A99-55CD6AEE9AD4}">
      <dgm:prSet/>
      <dgm:spPr/>
      <dgm:t>
        <a:bodyPr/>
        <a:lstStyle/>
        <a:p>
          <a:endParaRPr lang="it-IT"/>
        </a:p>
      </dgm:t>
    </dgm:pt>
    <dgm:pt modelId="{72C8B227-52A0-48E9-96ED-E2CAE5912287}" type="sibTrans" cxnId="{E3D2EBC8-FA40-446E-9A99-55CD6AEE9AD4}">
      <dgm:prSet/>
      <dgm:spPr/>
      <dgm:t>
        <a:bodyPr/>
        <a:lstStyle/>
        <a:p>
          <a:endParaRPr lang="it-IT"/>
        </a:p>
      </dgm:t>
    </dgm:pt>
    <dgm:pt modelId="{5FA4EC35-CD9A-43B7-AF7F-64B139650BAD}">
      <dgm:prSet/>
      <dgm:spPr/>
      <dgm:t>
        <a:bodyPr/>
        <a:lstStyle/>
        <a:p>
          <a:r>
            <a:rPr lang="en-US" dirty="0"/>
            <a:t>e.g., GPT-4, Llama-family (Llama 3/4), Claude-family</a:t>
          </a:r>
          <a:br>
            <a:rPr lang="en-US" dirty="0"/>
          </a:br>
          <a:endParaRPr lang="it-IT" dirty="0"/>
        </a:p>
      </dgm:t>
    </dgm:pt>
    <dgm:pt modelId="{2F021885-5196-43AF-843D-67EEFE803297}" type="parTrans" cxnId="{50B7D16E-FAD6-4BB6-AAAF-10B79133CA60}">
      <dgm:prSet/>
      <dgm:spPr/>
      <dgm:t>
        <a:bodyPr/>
        <a:lstStyle/>
        <a:p>
          <a:endParaRPr lang="it-IT"/>
        </a:p>
      </dgm:t>
    </dgm:pt>
    <dgm:pt modelId="{6A71434C-23B6-4BDF-81EC-01A8E30E16CA}" type="sibTrans" cxnId="{50B7D16E-FAD6-4BB6-AAAF-10B79133CA60}">
      <dgm:prSet/>
      <dgm:spPr/>
      <dgm:t>
        <a:bodyPr/>
        <a:lstStyle/>
        <a:p>
          <a:endParaRPr lang="it-IT"/>
        </a:p>
      </dgm:t>
    </dgm:pt>
    <dgm:pt modelId="{2EE340E3-2AEA-4761-8C6A-904FA99E36AD}">
      <dgm:prSet/>
      <dgm:spPr/>
      <dgm:t>
        <a:bodyPr/>
        <a:lstStyle/>
        <a:p>
          <a:r>
            <a:rPr lang="en-US" dirty="0"/>
            <a:t>e.g., T5-family, BART-family, specialized models for translation, summarization, structured data generation:</a:t>
          </a:r>
          <a:br>
            <a:rPr lang="en-US" dirty="0"/>
          </a:br>
          <a:endParaRPr lang="it-IT" dirty="0"/>
        </a:p>
      </dgm:t>
    </dgm:pt>
    <dgm:pt modelId="{E57A1695-7B7F-458A-A1E5-80F6B81F7D29}" type="parTrans" cxnId="{5F45595A-97D0-4862-9AC3-267ABB1EA55C}">
      <dgm:prSet/>
      <dgm:spPr/>
      <dgm:t>
        <a:bodyPr/>
        <a:lstStyle/>
        <a:p>
          <a:endParaRPr lang="it-IT"/>
        </a:p>
      </dgm:t>
    </dgm:pt>
    <dgm:pt modelId="{5DFD9FD7-EE5F-4246-8CB2-F58001A82EB8}" type="sibTrans" cxnId="{5F45595A-97D0-4862-9AC3-267ABB1EA55C}">
      <dgm:prSet/>
      <dgm:spPr/>
      <dgm:t>
        <a:bodyPr/>
        <a:lstStyle/>
        <a:p>
          <a:endParaRPr lang="it-IT"/>
        </a:p>
      </dgm:t>
    </dgm:pt>
    <dgm:pt modelId="{37EC89B8-10A1-4A7C-AD48-07989F30296C}">
      <dgm:prSet/>
      <dgm:spPr/>
      <dgm:t>
        <a:bodyPr/>
        <a:lstStyle/>
        <a:p>
          <a:r>
            <a:rPr lang="en-US" dirty="0"/>
            <a:t>e.g., Google's Switch Transformers, </a:t>
          </a:r>
          <a:r>
            <a:rPr lang="en-US" dirty="0" err="1"/>
            <a:t>GLaM</a:t>
          </a:r>
          <a:r>
            <a:rPr lang="en-US" dirty="0"/>
            <a:t>, Mistral 8x&amp;B, DBRX by Databricks</a:t>
          </a:r>
          <a:br>
            <a:rPr lang="en-US" dirty="0"/>
          </a:br>
          <a:endParaRPr lang="it-IT" dirty="0"/>
        </a:p>
      </dgm:t>
    </dgm:pt>
    <dgm:pt modelId="{D633F6FF-C6DA-4B60-AB16-E42257FAB98E}" type="parTrans" cxnId="{7AD9F59F-3DB3-4247-A1AA-02E968578A6B}">
      <dgm:prSet/>
      <dgm:spPr/>
      <dgm:t>
        <a:bodyPr/>
        <a:lstStyle/>
        <a:p>
          <a:endParaRPr lang="it-IT"/>
        </a:p>
      </dgm:t>
    </dgm:pt>
    <dgm:pt modelId="{517E4F6F-A29E-41F9-84D1-917377185487}" type="sibTrans" cxnId="{7AD9F59F-3DB3-4247-A1AA-02E968578A6B}">
      <dgm:prSet/>
      <dgm:spPr/>
      <dgm:t>
        <a:bodyPr/>
        <a:lstStyle/>
        <a:p>
          <a:endParaRPr lang="it-IT"/>
        </a:p>
      </dgm:t>
    </dgm:pt>
    <dgm:pt modelId="{6E133F9B-AAFB-4945-A41B-C678828D99B7}" type="pres">
      <dgm:prSet presAssocID="{BD9F2546-C8A3-47E8-B173-3275CAA8DB47}" presName="Name0" presStyleCnt="0">
        <dgm:presLayoutVars>
          <dgm:dir/>
          <dgm:animLvl val="lvl"/>
          <dgm:resizeHandles val="exact"/>
        </dgm:presLayoutVars>
      </dgm:prSet>
      <dgm:spPr/>
    </dgm:pt>
    <dgm:pt modelId="{8201D0B5-7836-4BBD-93FF-69398F8A1509}" type="pres">
      <dgm:prSet presAssocID="{0A8062A1-186F-4403-BA91-A163C6F92440}" presName="composite" presStyleCnt="0"/>
      <dgm:spPr/>
    </dgm:pt>
    <dgm:pt modelId="{D5C705F8-CB74-4909-A295-F6DE411E9603}" type="pres">
      <dgm:prSet presAssocID="{0A8062A1-186F-4403-BA91-A163C6F92440}" presName="parTx" presStyleLbl="alignNode1" presStyleIdx="0" presStyleCnt="4">
        <dgm:presLayoutVars>
          <dgm:chMax val="0"/>
          <dgm:chPref val="0"/>
          <dgm:bulletEnabled val="1"/>
        </dgm:presLayoutVars>
      </dgm:prSet>
      <dgm:spPr/>
    </dgm:pt>
    <dgm:pt modelId="{99BE9041-884D-4418-AC35-1D044A213826}" type="pres">
      <dgm:prSet presAssocID="{0A8062A1-186F-4403-BA91-A163C6F92440}" presName="desTx" presStyleLbl="alignAccFollowNode1" presStyleIdx="0" presStyleCnt="4" custScaleX="109032">
        <dgm:presLayoutVars>
          <dgm:bulletEnabled val="1"/>
        </dgm:presLayoutVars>
      </dgm:prSet>
      <dgm:spPr/>
    </dgm:pt>
    <dgm:pt modelId="{3A96EDB1-153C-4D22-8009-B65BD61F001A}" type="pres">
      <dgm:prSet presAssocID="{18F0C665-E1D6-45BA-9D4E-8D41506D4E86}" presName="space" presStyleCnt="0"/>
      <dgm:spPr/>
    </dgm:pt>
    <dgm:pt modelId="{E1C6705A-04CB-45E0-8E8B-9452BBCB0C0F}" type="pres">
      <dgm:prSet presAssocID="{BF51615B-62A3-450D-B657-B0E679F11BE8}" presName="composite" presStyleCnt="0"/>
      <dgm:spPr/>
    </dgm:pt>
    <dgm:pt modelId="{0FBC0955-0135-4AC9-A694-4FC6476A9B5B}" type="pres">
      <dgm:prSet presAssocID="{BF51615B-62A3-450D-B657-B0E679F11BE8}" presName="parTx" presStyleLbl="alignNode1" presStyleIdx="1" presStyleCnt="4">
        <dgm:presLayoutVars>
          <dgm:chMax val="0"/>
          <dgm:chPref val="0"/>
          <dgm:bulletEnabled val="1"/>
        </dgm:presLayoutVars>
      </dgm:prSet>
      <dgm:spPr/>
    </dgm:pt>
    <dgm:pt modelId="{0894BF6F-AAE2-4344-A6EA-611D989BCA8D}" type="pres">
      <dgm:prSet presAssocID="{BF51615B-62A3-450D-B657-B0E679F11BE8}" presName="desTx" presStyleLbl="alignAccFollowNode1" presStyleIdx="1" presStyleCnt="4" custScaleX="118124">
        <dgm:presLayoutVars>
          <dgm:bulletEnabled val="1"/>
        </dgm:presLayoutVars>
      </dgm:prSet>
      <dgm:spPr/>
    </dgm:pt>
    <dgm:pt modelId="{7CC4963B-2741-4473-9E78-1C08FECB5B0D}" type="pres">
      <dgm:prSet presAssocID="{A9F35466-1615-460D-8A03-04CF90016ACE}" presName="space" presStyleCnt="0"/>
      <dgm:spPr/>
    </dgm:pt>
    <dgm:pt modelId="{26094DE0-702E-42F5-BDFD-CF1DDEB3342F}" type="pres">
      <dgm:prSet presAssocID="{2DE48787-DD15-4C2C-8FF5-1737812D0695}" presName="composite" presStyleCnt="0"/>
      <dgm:spPr/>
    </dgm:pt>
    <dgm:pt modelId="{5A237614-B18D-4BCC-9863-46E2F8F460C8}" type="pres">
      <dgm:prSet presAssocID="{2DE48787-DD15-4C2C-8FF5-1737812D0695}" presName="parTx" presStyleLbl="alignNode1" presStyleIdx="2" presStyleCnt="4">
        <dgm:presLayoutVars>
          <dgm:chMax val="0"/>
          <dgm:chPref val="0"/>
          <dgm:bulletEnabled val="1"/>
        </dgm:presLayoutVars>
      </dgm:prSet>
      <dgm:spPr/>
    </dgm:pt>
    <dgm:pt modelId="{41835759-FEB6-4ACD-A8EF-4AAB1946CFF5}" type="pres">
      <dgm:prSet presAssocID="{2DE48787-DD15-4C2C-8FF5-1737812D0695}" presName="desTx" presStyleLbl="alignAccFollowNode1" presStyleIdx="2" presStyleCnt="4" custScaleX="108135">
        <dgm:presLayoutVars>
          <dgm:bulletEnabled val="1"/>
        </dgm:presLayoutVars>
      </dgm:prSet>
      <dgm:spPr/>
    </dgm:pt>
    <dgm:pt modelId="{254A0F7E-9871-42FC-97A3-0C3E76A53EAE}" type="pres">
      <dgm:prSet presAssocID="{B53204A9-8309-409B-AD55-A5A36D7928B9}" presName="space" presStyleCnt="0"/>
      <dgm:spPr/>
    </dgm:pt>
    <dgm:pt modelId="{813EA34C-0056-4C92-8BC4-532E766D39F3}" type="pres">
      <dgm:prSet presAssocID="{3ADEA953-618A-48D5-BA3D-39173BEE2446}" presName="composite" presStyleCnt="0"/>
      <dgm:spPr/>
    </dgm:pt>
    <dgm:pt modelId="{DBD792EE-5528-4D1B-885D-EDF86FC679D6}" type="pres">
      <dgm:prSet presAssocID="{3ADEA953-618A-48D5-BA3D-39173BEE2446}" presName="parTx" presStyleLbl="alignNode1" presStyleIdx="3" presStyleCnt="4">
        <dgm:presLayoutVars>
          <dgm:chMax val="0"/>
          <dgm:chPref val="0"/>
          <dgm:bulletEnabled val="1"/>
        </dgm:presLayoutVars>
      </dgm:prSet>
      <dgm:spPr/>
    </dgm:pt>
    <dgm:pt modelId="{10038077-8876-427D-B2DB-B5554173947C}" type="pres">
      <dgm:prSet presAssocID="{3ADEA953-618A-48D5-BA3D-39173BEE2446}" presName="desTx" presStyleLbl="alignAccFollowNode1" presStyleIdx="3" presStyleCnt="4" custScaleX="106190">
        <dgm:presLayoutVars>
          <dgm:bulletEnabled val="1"/>
        </dgm:presLayoutVars>
      </dgm:prSet>
      <dgm:spPr/>
    </dgm:pt>
  </dgm:ptLst>
  <dgm:cxnLst>
    <dgm:cxn modelId="{DD34850C-22B0-47CA-A09A-E2B50C0AE17B}" srcId="{BF51615B-62A3-450D-B657-B0E679F11BE8}" destId="{FF1DC94E-4E64-4F49-8A69-A64B48A64549}" srcOrd="2" destOrd="0" parTransId="{66CE8A23-F27A-4866-911C-00F2E0750998}" sibTransId="{CF4D04C0-87B1-49D9-A5C1-C0B51D648717}"/>
    <dgm:cxn modelId="{3D57580F-FE5A-43FE-9786-3C8D925079A2}" type="presOf" srcId="{2EE340E3-2AEA-4761-8C6A-904FA99E36AD}" destId="{41835759-FEB6-4ACD-A8EF-4AAB1946CFF5}" srcOrd="0" destOrd="0" presId="urn:microsoft.com/office/officeart/2005/8/layout/hList1"/>
    <dgm:cxn modelId="{ED10DB1A-D8B8-4D5D-B447-16AAEC6758F7}" srcId="{2DE48787-DD15-4C2C-8FF5-1737812D0695}" destId="{8D73DD6D-419B-4B1F-885B-08951E9F7481}" srcOrd="2" destOrd="0" parTransId="{80EB2C9C-342A-4538-8DF1-0B06DE2F7F8E}" sibTransId="{48D344DD-3626-417A-B578-A5037A9AC4BF}"/>
    <dgm:cxn modelId="{46FDEB24-8CBF-4953-8CCF-2237FA8DD13D}" srcId="{BD9F2546-C8A3-47E8-B173-3275CAA8DB47}" destId="{BF51615B-62A3-450D-B657-B0E679F11BE8}" srcOrd="1" destOrd="0" parTransId="{C1BAA542-9B10-42AC-841A-0C30C72ABEA2}" sibTransId="{A9F35466-1615-460D-8A03-04CF90016ACE}"/>
    <dgm:cxn modelId="{4C7FD42C-2680-4EF8-815E-C4A9CB6DAC8A}" type="presOf" srcId="{3CA8BE4E-0D93-479D-89F0-E577D1CEB10D}" destId="{0894BF6F-AAE2-4344-A6EA-611D989BCA8D}" srcOrd="0" destOrd="3" presId="urn:microsoft.com/office/officeart/2005/8/layout/hList1"/>
    <dgm:cxn modelId="{759C7430-5960-408D-8DEE-311D3A5A0EC0}" type="presOf" srcId="{0A8062A1-186F-4403-BA91-A163C6F92440}" destId="{D5C705F8-CB74-4909-A295-F6DE411E9603}" srcOrd="0" destOrd="0" presId="urn:microsoft.com/office/officeart/2005/8/layout/hList1"/>
    <dgm:cxn modelId="{E5409D3B-64E1-43E1-8A0D-51DE60F46553}" type="presOf" srcId="{2DE48787-DD15-4C2C-8FF5-1737812D0695}" destId="{5A237614-B18D-4BCC-9863-46E2F8F460C8}" srcOrd="0" destOrd="0" presId="urn:microsoft.com/office/officeart/2005/8/layout/hList1"/>
    <dgm:cxn modelId="{39DE9A61-C03C-4AFA-AF32-C6B130B0B6FA}" srcId="{BF51615B-62A3-450D-B657-B0E679F11BE8}" destId="{E25AC399-E160-47DA-AB90-D5A892589CC9}" srcOrd="5" destOrd="0" parTransId="{96D9C7D6-E660-4499-98AB-E6F5D10B1533}" sibTransId="{FF02417D-8079-4634-BD4F-B6DF779F43D0}"/>
    <dgm:cxn modelId="{3FE1646E-CE76-4C28-8C34-55E65EF49159}" srcId="{2DE48787-DD15-4C2C-8FF5-1737812D0695}" destId="{EEC347FE-19DF-421D-A5A3-A2DFF391A51C}" srcOrd="1" destOrd="0" parTransId="{90E1C3FD-7656-49EA-BEB8-85A9381FD51E}" sibTransId="{B331C382-67E3-4DD9-B667-1CC52740E067}"/>
    <dgm:cxn modelId="{50B7D16E-FAD6-4BB6-AAAF-10B79133CA60}" srcId="{BF51615B-62A3-450D-B657-B0E679F11BE8}" destId="{5FA4EC35-CD9A-43B7-AF7F-64B139650BAD}" srcOrd="0" destOrd="0" parTransId="{2F021885-5196-43AF-843D-67EEFE803297}" sibTransId="{6A71434C-23B6-4BDF-81EC-01A8E30E16CA}"/>
    <dgm:cxn modelId="{55C95151-C674-4C3F-91A0-267D0CA0F8F0}" type="presOf" srcId="{37EC89B8-10A1-4A7C-AD48-07989F30296C}" destId="{10038077-8876-427D-B2DB-B5554173947C}" srcOrd="0" destOrd="0" presId="urn:microsoft.com/office/officeart/2005/8/layout/hList1"/>
    <dgm:cxn modelId="{D6786374-3462-4842-8F9C-29C2273EEFF6}" type="presOf" srcId="{37949CAC-A1E4-4E61-A912-86A40261B847}" destId="{10038077-8876-427D-B2DB-B5554173947C}" srcOrd="0" destOrd="1" presId="urn:microsoft.com/office/officeart/2005/8/layout/hList1"/>
    <dgm:cxn modelId="{2F98B174-D2CD-4256-AAA9-D8DDD73027C2}" type="presOf" srcId="{EEC347FE-19DF-421D-A5A3-A2DFF391A51C}" destId="{41835759-FEB6-4ACD-A8EF-4AAB1946CFF5}" srcOrd="0" destOrd="1" presId="urn:microsoft.com/office/officeart/2005/8/layout/hList1"/>
    <dgm:cxn modelId="{730B1E56-FF4B-47F2-9B27-6BCB168B3B49}" type="presOf" srcId="{3ADEA953-618A-48D5-BA3D-39173BEE2446}" destId="{DBD792EE-5528-4D1B-885D-EDF86FC679D6}" srcOrd="0" destOrd="0" presId="urn:microsoft.com/office/officeart/2005/8/layout/hList1"/>
    <dgm:cxn modelId="{A08F5776-6C52-4348-8E87-158AD6489771}" type="presOf" srcId="{8D73DD6D-419B-4B1F-885B-08951E9F7481}" destId="{41835759-FEB6-4ACD-A8EF-4AAB1946CFF5}" srcOrd="0" destOrd="2" presId="urn:microsoft.com/office/officeart/2005/8/layout/hList1"/>
    <dgm:cxn modelId="{5F45595A-97D0-4862-9AC3-267ABB1EA55C}" srcId="{2DE48787-DD15-4C2C-8FF5-1737812D0695}" destId="{2EE340E3-2AEA-4761-8C6A-904FA99E36AD}" srcOrd="0" destOrd="0" parTransId="{E57A1695-7B7F-458A-A1E5-80F6B81F7D29}" sibTransId="{5DFD9FD7-EE5F-4246-8CB2-F58001A82EB8}"/>
    <dgm:cxn modelId="{F4293C7F-A1C0-4990-BB73-BB7F35E98BAA}" type="presOf" srcId="{E25AC399-E160-47DA-AB90-D5A892589CC9}" destId="{0894BF6F-AAE2-4344-A6EA-611D989BCA8D}" srcOrd="0" destOrd="5" presId="urn:microsoft.com/office/officeart/2005/8/layout/hList1"/>
    <dgm:cxn modelId="{943B9F80-D988-4B56-9C0D-704FA1C0D1DC}" type="presOf" srcId="{D8328EC7-94FC-42E5-9A93-DA9F4D42FA82}" destId="{99BE9041-884D-4418-AC35-1D044A213826}" srcOrd="0" destOrd="2" presId="urn:microsoft.com/office/officeart/2005/8/layout/hList1"/>
    <dgm:cxn modelId="{3A3F8489-9AAF-46AF-ADBC-E056BD741B1F}" type="presOf" srcId="{6F0AD9C7-98A7-46D0-BA94-5468A44A62D4}" destId="{0894BF6F-AAE2-4344-A6EA-611D989BCA8D}" srcOrd="0" destOrd="4" presId="urn:microsoft.com/office/officeart/2005/8/layout/hList1"/>
    <dgm:cxn modelId="{FEB0248A-2101-45CE-87A9-9BF0A1491972}" type="presOf" srcId="{BD9F2546-C8A3-47E8-B173-3275CAA8DB47}" destId="{6E133F9B-AAFB-4945-A41B-C678828D99B7}" srcOrd="0" destOrd="0" presId="urn:microsoft.com/office/officeart/2005/8/layout/hList1"/>
    <dgm:cxn modelId="{9D6EA08B-37AF-494E-B594-D35D28D7D2AF}" type="presOf" srcId="{FF1DC94E-4E64-4F49-8A69-A64B48A64549}" destId="{0894BF6F-AAE2-4344-A6EA-611D989BCA8D}" srcOrd="0" destOrd="2" presId="urn:microsoft.com/office/officeart/2005/8/layout/hList1"/>
    <dgm:cxn modelId="{E2DCB08E-C30F-48AF-8B7A-4D8EE70BABCA}" srcId="{0A8062A1-186F-4403-BA91-A163C6F92440}" destId="{F2799B40-F187-4926-8C0F-8BE3991E1432}" srcOrd="3" destOrd="0" parTransId="{9E66AF1F-854D-45B2-8B06-AB0646E9A7C4}" sibTransId="{CC86A52B-C665-48B8-81AD-78CC3D77F6AF}"/>
    <dgm:cxn modelId="{FE442B92-B96D-4867-8724-64386BC84111}" type="presOf" srcId="{BF51615B-62A3-450D-B657-B0E679F11BE8}" destId="{0FBC0955-0135-4AC9-A694-4FC6476A9B5B}" srcOrd="0" destOrd="0" presId="urn:microsoft.com/office/officeart/2005/8/layout/hList1"/>
    <dgm:cxn modelId="{BC4E4693-2DF3-479D-BD0B-79E56053E3E9}" srcId="{0A8062A1-186F-4403-BA91-A163C6F92440}" destId="{5DB36023-AE49-40E6-94AE-4B2013BC0E5E}" srcOrd="0" destOrd="0" parTransId="{FD9AADC4-122F-4503-86F1-BFFC39D5F475}" sibTransId="{1A429C41-C310-4939-81AD-C3C84C6E7C6C}"/>
    <dgm:cxn modelId="{7AD9F59F-3DB3-4247-A1AA-02E968578A6B}" srcId="{3ADEA953-618A-48D5-BA3D-39173BEE2446}" destId="{37EC89B8-10A1-4A7C-AD48-07989F30296C}" srcOrd="0" destOrd="0" parTransId="{D633F6FF-C6DA-4B60-AB16-E42257FAB98E}" sibTransId="{517E4F6F-A29E-41F9-84D1-917377185487}"/>
    <dgm:cxn modelId="{C26444AA-1B18-4422-979D-4C77B740A2B7}" type="presOf" srcId="{856AC6C9-60A8-471D-B64A-77AAC1B00517}" destId="{99BE9041-884D-4418-AC35-1D044A213826}" srcOrd="0" destOrd="1" presId="urn:microsoft.com/office/officeart/2005/8/layout/hList1"/>
    <dgm:cxn modelId="{31512CAD-50A4-460F-8A0E-D1FD3FD4725D}" srcId="{BF51615B-62A3-450D-B657-B0E679F11BE8}" destId="{81EB24D7-A2EE-49F8-BEAD-5C85811B7860}" srcOrd="1" destOrd="0" parTransId="{127708E2-34D7-48F2-9D40-A6C914E01523}" sibTransId="{26BC0808-EF2C-48C8-990D-981660A9EB35}"/>
    <dgm:cxn modelId="{84D6E0B3-679C-49A9-8F91-0AE9804516D0}" srcId="{BD9F2546-C8A3-47E8-B173-3275CAA8DB47}" destId="{2DE48787-DD15-4C2C-8FF5-1737812D0695}" srcOrd="2" destOrd="0" parTransId="{B768F314-843A-4A90-B66B-61D0E640F99F}" sibTransId="{B53204A9-8309-409B-AD55-A5A36D7928B9}"/>
    <dgm:cxn modelId="{29177CB9-E8C8-405F-800C-5334CC8D740F}" srcId="{3ADEA953-618A-48D5-BA3D-39173BEE2446}" destId="{DD773836-2756-4EC9-8F90-0800D23925AD}" srcOrd="2" destOrd="0" parTransId="{F0E95EA8-7D9F-497D-8EF9-F136E14BDB00}" sibTransId="{B17D5BF7-031F-4333-8C7B-1EE6B52C1800}"/>
    <dgm:cxn modelId="{9A4773C1-EB13-4713-9EAE-1977230AD6ED}" srcId="{0A8062A1-186F-4403-BA91-A163C6F92440}" destId="{D8328EC7-94FC-42E5-9A93-DA9F4D42FA82}" srcOrd="2" destOrd="0" parTransId="{D3BE1F31-A03D-46CF-85AC-6672AD31BF34}" sibTransId="{331EF8F1-8661-49ED-90F0-98A39E0F40A1}"/>
    <dgm:cxn modelId="{E3D2EBC8-FA40-446E-9A99-55CD6AEE9AD4}" srcId="{0A8062A1-186F-4403-BA91-A163C6F92440}" destId="{856AC6C9-60A8-471D-B64A-77AAC1B00517}" srcOrd="1" destOrd="0" parTransId="{584D2B7E-79F3-4643-805E-0E0321387166}" sibTransId="{72C8B227-52A0-48E9-96ED-E2CAE5912287}"/>
    <dgm:cxn modelId="{B33DB1CD-8090-4B27-9B48-849CE7CDB898}" type="presOf" srcId="{DD773836-2756-4EC9-8F90-0800D23925AD}" destId="{10038077-8876-427D-B2DB-B5554173947C}" srcOrd="0" destOrd="2" presId="urn:microsoft.com/office/officeart/2005/8/layout/hList1"/>
    <dgm:cxn modelId="{F90028D7-AFBD-41A0-9D1A-AD9B57876A62}" type="presOf" srcId="{5FA4EC35-CD9A-43B7-AF7F-64B139650BAD}" destId="{0894BF6F-AAE2-4344-A6EA-611D989BCA8D}" srcOrd="0" destOrd="0" presId="urn:microsoft.com/office/officeart/2005/8/layout/hList1"/>
    <dgm:cxn modelId="{E85EBAD7-662A-4041-A522-C8681281433F}" srcId="{BD9F2546-C8A3-47E8-B173-3275CAA8DB47}" destId="{3ADEA953-618A-48D5-BA3D-39173BEE2446}" srcOrd="3" destOrd="0" parTransId="{3201A012-7110-4029-9594-BDF8E2A77DC6}" sibTransId="{49DBC9CA-3712-4D9A-A1F3-C0868139D4B4}"/>
    <dgm:cxn modelId="{BB26C2DC-8899-4986-8BA7-60FF6A6E86D4}" type="presOf" srcId="{F2799B40-F187-4926-8C0F-8BE3991E1432}" destId="{99BE9041-884D-4418-AC35-1D044A213826}" srcOrd="0" destOrd="3" presId="urn:microsoft.com/office/officeart/2005/8/layout/hList1"/>
    <dgm:cxn modelId="{8E62D8E6-0306-4737-B6F2-A237614B230F}" srcId="{BF51615B-62A3-450D-B657-B0E679F11BE8}" destId="{3CA8BE4E-0D93-479D-89F0-E577D1CEB10D}" srcOrd="3" destOrd="0" parTransId="{E0DB7592-AF02-4042-8C5E-73C6369FA256}" sibTransId="{9C181C51-433A-44F7-B005-3481D224D880}"/>
    <dgm:cxn modelId="{049311F1-6EE7-4580-B36F-6095D7B7EE47}" srcId="{BF51615B-62A3-450D-B657-B0E679F11BE8}" destId="{6F0AD9C7-98A7-46D0-BA94-5468A44A62D4}" srcOrd="4" destOrd="0" parTransId="{963CC340-E72B-46D2-8D6A-0535DAE708B0}" sibTransId="{1B4B8599-29A7-4947-AE77-B998B4AC330E}"/>
    <dgm:cxn modelId="{4B2734F2-8C30-4025-9EAE-C1C04360E001}" type="presOf" srcId="{81EB24D7-A2EE-49F8-BEAD-5C85811B7860}" destId="{0894BF6F-AAE2-4344-A6EA-611D989BCA8D}" srcOrd="0" destOrd="1" presId="urn:microsoft.com/office/officeart/2005/8/layout/hList1"/>
    <dgm:cxn modelId="{95E4E5F2-F6E5-4355-BED4-F09B2AA2BDFD}" srcId="{3ADEA953-618A-48D5-BA3D-39173BEE2446}" destId="{37949CAC-A1E4-4E61-A912-86A40261B847}" srcOrd="1" destOrd="0" parTransId="{FC374D89-42D9-4409-B075-4274992D8C8F}" sibTransId="{9C6EC056-1913-4A18-94A1-B7393BD48CB6}"/>
    <dgm:cxn modelId="{D48F14F6-7F7D-405B-AFC1-6403FEF878BB}" type="presOf" srcId="{5DB36023-AE49-40E6-94AE-4B2013BC0E5E}" destId="{99BE9041-884D-4418-AC35-1D044A213826}" srcOrd="0" destOrd="0" presId="urn:microsoft.com/office/officeart/2005/8/layout/hList1"/>
    <dgm:cxn modelId="{75A017F7-C38E-42CE-A3F1-F787A0011C26}" srcId="{BD9F2546-C8A3-47E8-B173-3275CAA8DB47}" destId="{0A8062A1-186F-4403-BA91-A163C6F92440}" srcOrd="0" destOrd="0" parTransId="{5EF77F08-F55E-444A-AA9A-D60429D1F13B}" sibTransId="{18F0C665-E1D6-45BA-9D4E-8D41506D4E86}"/>
    <dgm:cxn modelId="{541D2D41-7678-4748-B548-02624C30A1FB}" type="presParOf" srcId="{6E133F9B-AAFB-4945-A41B-C678828D99B7}" destId="{8201D0B5-7836-4BBD-93FF-69398F8A1509}" srcOrd="0" destOrd="0" presId="urn:microsoft.com/office/officeart/2005/8/layout/hList1"/>
    <dgm:cxn modelId="{19B136B5-FF4D-4CC5-A659-3134DF3DFFA0}" type="presParOf" srcId="{8201D0B5-7836-4BBD-93FF-69398F8A1509}" destId="{D5C705F8-CB74-4909-A295-F6DE411E9603}" srcOrd="0" destOrd="0" presId="urn:microsoft.com/office/officeart/2005/8/layout/hList1"/>
    <dgm:cxn modelId="{47ABB440-B18F-43C7-A403-55475C1990FE}" type="presParOf" srcId="{8201D0B5-7836-4BBD-93FF-69398F8A1509}" destId="{99BE9041-884D-4418-AC35-1D044A213826}" srcOrd="1" destOrd="0" presId="urn:microsoft.com/office/officeart/2005/8/layout/hList1"/>
    <dgm:cxn modelId="{B633C976-E183-48AA-B7EA-360A65B43163}" type="presParOf" srcId="{6E133F9B-AAFB-4945-A41B-C678828D99B7}" destId="{3A96EDB1-153C-4D22-8009-B65BD61F001A}" srcOrd="1" destOrd="0" presId="urn:microsoft.com/office/officeart/2005/8/layout/hList1"/>
    <dgm:cxn modelId="{C2540B6B-7902-4FB8-AE47-46AFE06E3C8C}" type="presParOf" srcId="{6E133F9B-AAFB-4945-A41B-C678828D99B7}" destId="{E1C6705A-04CB-45E0-8E8B-9452BBCB0C0F}" srcOrd="2" destOrd="0" presId="urn:microsoft.com/office/officeart/2005/8/layout/hList1"/>
    <dgm:cxn modelId="{45B3D920-9FCB-4CCF-9484-542462DA8AAF}" type="presParOf" srcId="{E1C6705A-04CB-45E0-8E8B-9452BBCB0C0F}" destId="{0FBC0955-0135-4AC9-A694-4FC6476A9B5B}" srcOrd="0" destOrd="0" presId="urn:microsoft.com/office/officeart/2005/8/layout/hList1"/>
    <dgm:cxn modelId="{95FB4528-A2BE-4395-841E-4DA4B6244E53}" type="presParOf" srcId="{E1C6705A-04CB-45E0-8E8B-9452BBCB0C0F}" destId="{0894BF6F-AAE2-4344-A6EA-611D989BCA8D}" srcOrd="1" destOrd="0" presId="urn:microsoft.com/office/officeart/2005/8/layout/hList1"/>
    <dgm:cxn modelId="{902BB562-2483-489A-8A57-72F14769F957}" type="presParOf" srcId="{6E133F9B-AAFB-4945-A41B-C678828D99B7}" destId="{7CC4963B-2741-4473-9E78-1C08FECB5B0D}" srcOrd="3" destOrd="0" presId="urn:microsoft.com/office/officeart/2005/8/layout/hList1"/>
    <dgm:cxn modelId="{585F74CB-A69E-4AB3-8750-BD50D5AB7C78}" type="presParOf" srcId="{6E133F9B-AAFB-4945-A41B-C678828D99B7}" destId="{26094DE0-702E-42F5-BDFD-CF1DDEB3342F}" srcOrd="4" destOrd="0" presId="urn:microsoft.com/office/officeart/2005/8/layout/hList1"/>
    <dgm:cxn modelId="{36B299C6-B735-4EAB-9B5D-94475AC777BD}" type="presParOf" srcId="{26094DE0-702E-42F5-BDFD-CF1DDEB3342F}" destId="{5A237614-B18D-4BCC-9863-46E2F8F460C8}" srcOrd="0" destOrd="0" presId="urn:microsoft.com/office/officeart/2005/8/layout/hList1"/>
    <dgm:cxn modelId="{A8105EFB-7BC5-4BB6-8A77-0A70FF028839}" type="presParOf" srcId="{26094DE0-702E-42F5-BDFD-CF1DDEB3342F}" destId="{41835759-FEB6-4ACD-A8EF-4AAB1946CFF5}" srcOrd="1" destOrd="0" presId="urn:microsoft.com/office/officeart/2005/8/layout/hList1"/>
    <dgm:cxn modelId="{52375863-7F3B-4DC6-9E1B-E951D055A010}" type="presParOf" srcId="{6E133F9B-AAFB-4945-A41B-C678828D99B7}" destId="{254A0F7E-9871-42FC-97A3-0C3E76A53EAE}" srcOrd="5" destOrd="0" presId="urn:microsoft.com/office/officeart/2005/8/layout/hList1"/>
    <dgm:cxn modelId="{CDB597A8-2D9E-4CAE-86F0-A19105BBD17F}" type="presParOf" srcId="{6E133F9B-AAFB-4945-A41B-C678828D99B7}" destId="{813EA34C-0056-4C92-8BC4-532E766D39F3}" srcOrd="6" destOrd="0" presId="urn:microsoft.com/office/officeart/2005/8/layout/hList1"/>
    <dgm:cxn modelId="{5F5AA83A-58BD-491E-8871-F7303038F8FD}" type="presParOf" srcId="{813EA34C-0056-4C92-8BC4-532E766D39F3}" destId="{DBD792EE-5528-4D1B-885D-EDF86FC679D6}" srcOrd="0" destOrd="0" presId="urn:microsoft.com/office/officeart/2005/8/layout/hList1"/>
    <dgm:cxn modelId="{172E5DDF-01CA-447D-9EDC-3085C1A157A0}" type="presParOf" srcId="{813EA34C-0056-4C92-8BC4-532E766D39F3}" destId="{10038077-8876-427D-B2DB-B5554173947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705F8-CB74-4909-A295-F6DE411E9603}">
      <dsp:nvSpPr>
        <dsp:cNvPr id="0" name=""/>
        <dsp:cNvSpPr/>
      </dsp:nvSpPr>
      <dsp:spPr>
        <a:xfrm>
          <a:off x="107610" y="174650"/>
          <a:ext cx="2354676" cy="42013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Encoder-Only</a:t>
          </a:r>
          <a:endParaRPr lang="it-IT" sz="1200" kern="1200" dirty="0"/>
        </a:p>
      </dsp:txBody>
      <dsp:txXfrm>
        <a:off x="107610" y="174650"/>
        <a:ext cx="2354676" cy="420133"/>
      </dsp:txXfrm>
    </dsp:sp>
    <dsp:sp modelId="{99BE9041-884D-4418-AC35-1D044A213826}">
      <dsp:nvSpPr>
        <dsp:cNvPr id="0" name=""/>
        <dsp:cNvSpPr/>
      </dsp:nvSpPr>
      <dsp:spPr>
        <a:xfrm>
          <a:off x="1273" y="594784"/>
          <a:ext cx="2567350" cy="4040308"/>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e.g., BERT, </a:t>
          </a:r>
          <a:r>
            <a:rPr lang="en-US" sz="1200" kern="1200" dirty="0" err="1"/>
            <a:t>RoBERTa</a:t>
          </a:r>
          <a:r>
            <a:rPr lang="en-US" sz="1200" kern="1200" dirty="0"/>
            <a:t>, </a:t>
          </a:r>
          <a:r>
            <a:rPr lang="en-US" sz="1200" kern="1200" dirty="0" err="1"/>
            <a:t>DeBERTa</a:t>
          </a:r>
          <a:br>
            <a:rPr lang="en-US" sz="1200" kern="1200" dirty="0"/>
          </a:br>
          <a:endParaRPr lang="it-IT" sz="1200" kern="1200" dirty="0"/>
        </a:p>
        <a:p>
          <a:pPr marL="114300" lvl="1" indent="-114300" algn="l" defTabSz="533400">
            <a:lnSpc>
              <a:spcPct val="90000"/>
            </a:lnSpc>
            <a:spcBef>
              <a:spcPct val="0"/>
            </a:spcBef>
            <a:spcAft>
              <a:spcPct val="15000"/>
            </a:spcAft>
            <a:buChar char="•"/>
          </a:pPr>
          <a:r>
            <a:rPr lang="en-US" sz="1200" kern="1200" dirty="0"/>
            <a:t>Champions for tasks requiring deep bidirectional understanding of the entire input.</a:t>
          </a:r>
          <a:br>
            <a:rPr lang="en-US" sz="1200" kern="1200" dirty="0"/>
          </a:br>
          <a:endParaRPr lang="it-IT" sz="1200" kern="1200" dirty="0"/>
        </a:p>
        <a:p>
          <a:pPr marL="114300" lvl="1" indent="-114300" algn="l" defTabSz="533400">
            <a:lnSpc>
              <a:spcPct val="90000"/>
            </a:lnSpc>
            <a:spcBef>
              <a:spcPct val="0"/>
            </a:spcBef>
            <a:spcAft>
              <a:spcPct val="15000"/>
            </a:spcAft>
            <a:buChar char="•"/>
          </a:pPr>
          <a:r>
            <a:rPr lang="en-US" sz="1200" kern="1200" dirty="0"/>
            <a:t>Applications: Dense retrievers, advanced sentence/document embedding, specialized NLU tasks (e.g., complex NER, relation extraction).</a:t>
          </a:r>
          <a:br>
            <a:rPr lang="en-US" sz="1200" kern="1200" dirty="0"/>
          </a:br>
          <a:endParaRPr lang="it-IT" sz="1200" kern="1200" dirty="0"/>
        </a:p>
        <a:p>
          <a:pPr marL="114300" lvl="1" indent="-114300" algn="l" defTabSz="533400">
            <a:lnSpc>
              <a:spcPct val="90000"/>
            </a:lnSpc>
            <a:spcBef>
              <a:spcPct val="0"/>
            </a:spcBef>
            <a:spcAft>
              <a:spcPct val="15000"/>
            </a:spcAft>
            <a:buChar char="•"/>
          </a:pPr>
          <a:r>
            <a:rPr lang="en-US" sz="1200" kern="1200" dirty="0"/>
            <a:t>Often fine-tuned for specific industrial applications where robust understanding is paramount.</a:t>
          </a:r>
          <a:endParaRPr lang="it-IT" sz="1200" kern="1200" dirty="0"/>
        </a:p>
      </dsp:txBody>
      <dsp:txXfrm>
        <a:off x="1273" y="594784"/>
        <a:ext cx="2567350" cy="4040308"/>
      </dsp:txXfrm>
    </dsp:sp>
    <dsp:sp modelId="{0FBC0955-0135-4AC9-A694-4FC6476A9B5B}">
      <dsp:nvSpPr>
        <dsp:cNvPr id="0" name=""/>
        <dsp:cNvSpPr/>
      </dsp:nvSpPr>
      <dsp:spPr>
        <a:xfrm>
          <a:off x="3111659" y="174650"/>
          <a:ext cx="2354676" cy="42013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Decoder-Only</a:t>
          </a:r>
          <a:endParaRPr lang="it-IT" sz="1200" kern="1200" dirty="0"/>
        </a:p>
      </dsp:txBody>
      <dsp:txXfrm>
        <a:off x="3111659" y="174650"/>
        <a:ext cx="2354676" cy="420133"/>
      </dsp:txXfrm>
    </dsp:sp>
    <dsp:sp modelId="{0894BF6F-AAE2-4344-A6EA-611D989BCA8D}">
      <dsp:nvSpPr>
        <dsp:cNvPr id="0" name=""/>
        <dsp:cNvSpPr/>
      </dsp:nvSpPr>
      <dsp:spPr>
        <a:xfrm>
          <a:off x="2898278" y="594784"/>
          <a:ext cx="2781437" cy="4040308"/>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e.g., GPT-4, Llama-family (Llama 3/4), Claude-family</a:t>
          </a:r>
          <a:br>
            <a:rPr lang="en-US" sz="1200" kern="1200" dirty="0"/>
          </a:br>
          <a:endParaRPr lang="it-IT" sz="1200" kern="1200" dirty="0"/>
        </a:p>
        <a:p>
          <a:pPr marL="114300" lvl="1" indent="-114300" algn="l" defTabSz="533400">
            <a:lnSpc>
              <a:spcPct val="90000"/>
            </a:lnSpc>
            <a:spcBef>
              <a:spcPct val="0"/>
            </a:spcBef>
            <a:spcAft>
              <a:spcPct val="15000"/>
            </a:spcAft>
            <a:buChar char="•"/>
          </a:pPr>
          <a:r>
            <a:rPr lang="en-US" sz="1200" kern="1200" dirty="0"/>
            <a:t>The Powerhouses of Generative AI and In-Context Learning.</a:t>
          </a:r>
          <a:br>
            <a:rPr lang="en-US" sz="1200" kern="1200" dirty="0"/>
          </a:br>
          <a:endParaRPr lang="it-IT" sz="1200" kern="1200" dirty="0"/>
        </a:p>
        <a:p>
          <a:pPr marL="114300" lvl="1" indent="-114300" algn="l" defTabSz="533400">
            <a:lnSpc>
              <a:spcPct val="90000"/>
            </a:lnSpc>
            <a:spcBef>
              <a:spcPct val="0"/>
            </a:spcBef>
            <a:spcAft>
              <a:spcPct val="15000"/>
            </a:spcAft>
            <a:buChar char="•"/>
          </a:pPr>
          <a:r>
            <a:rPr lang="en-US" sz="1200" kern="1200" dirty="0"/>
            <a:t>Characterized by massive scale (hundreds of billions to trillions of parameters).</a:t>
          </a:r>
          <a:br>
            <a:rPr lang="en-US" sz="1200" kern="1200" dirty="0"/>
          </a:br>
          <a:endParaRPr lang="it-IT" sz="1200" kern="1200" dirty="0"/>
        </a:p>
        <a:p>
          <a:pPr marL="114300" lvl="1" indent="-114300" algn="l" defTabSz="533400">
            <a:lnSpc>
              <a:spcPct val="90000"/>
            </a:lnSpc>
            <a:spcBef>
              <a:spcPct val="0"/>
            </a:spcBef>
            <a:spcAft>
              <a:spcPct val="15000"/>
            </a:spcAft>
            <a:buChar char="•"/>
          </a:pPr>
          <a:r>
            <a:rPr lang="en-US" sz="1200" kern="1200" dirty="0"/>
            <a:t>Exhibit strong instruction following, few-shot/zero-shot learning, and emergent reasoning.</a:t>
          </a:r>
          <a:br>
            <a:rPr lang="en-US" sz="1200" kern="1200" dirty="0"/>
          </a:br>
          <a:endParaRPr lang="it-IT" sz="1200" kern="1200" dirty="0"/>
        </a:p>
        <a:p>
          <a:pPr marL="114300" lvl="1" indent="-114300" algn="l" defTabSz="533400">
            <a:lnSpc>
              <a:spcPct val="90000"/>
            </a:lnSpc>
            <a:spcBef>
              <a:spcPct val="0"/>
            </a:spcBef>
            <a:spcAft>
              <a:spcPct val="15000"/>
            </a:spcAft>
            <a:buChar char="•"/>
          </a:pPr>
          <a:r>
            <a:rPr lang="en-US" sz="1200" kern="1200" dirty="0"/>
            <a:t>Increasingly multimodal by default (processing and generating text, code, and often images/audio).</a:t>
          </a:r>
          <a:br>
            <a:rPr lang="en-US" sz="1200" kern="1200" dirty="0"/>
          </a:br>
          <a:endParaRPr lang="it-IT" sz="1200" kern="1200" dirty="0"/>
        </a:p>
        <a:p>
          <a:pPr marL="114300" lvl="1" indent="-114300" algn="l" defTabSz="533400">
            <a:lnSpc>
              <a:spcPct val="90000"/>
            </a:lnSpc>
            <a:spcBef>
              <a:spcPct val="0"/>
            </a:spcBef>
            <a:spcAft>
              <a:spcPct val="15000"/>
            </a:spcAft>
            <a:buChar char="•"/>
          </a:pPr>
          <a:r>
            <a:rPr lang="en-US" sz="1200" kern="1200" dirty="0"/>
            <a:t>Relies on Causal (autoregressive) Attention.</a:t>
          </a:r>
          <a:endParaRPr lang="it-IT" sz="1200" kern="1200" dirty="0"/>
        </a:p>
      </dsp:txBody>
      <dsp:txXfrm>
        <a:off x="2898278" y="594784"/>
        <a:ext cx="2781437" cy="4040308"/>
      </dsp:txXfrm>
    </dsp:sp>
    <dsp:sp modelId="{5A237614-B18D-4BCC-9863-46E2F8F460C8}">
      <dsp:nvSpPr>
        <dsp:cNvPr id="0" name=""/>
        <dsp:cNvSpPr/>
      </dsp:nvSpPr>
      <dsp:spPr>
        <a:xfrm>
          <a:off x="6105147" y="174650"/>
          <a:ext cx="2354676" cy="420133"/>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Encoder-Decoder</a:t>
          </a:r>
          <a:endParaRPr lang="it-IT" sz="1200" kern="1200" dirty="0"/>
        </a:p>
      </dsp:txBody>
      <dsp:txXfrm>
        <a:off x="6105147" y="174650"/>
        <a:ext cx="2354676" cy="420133"/>
      </dsp:txXfrm>
    </dsp:sp>
    <dsp:sp modelId="{41835759-FEB6-4ACD-A8EF-4AAB1946CFF5}">
      <dsp:nvSpPr>
        <dsp:cNvPr id="0" name=""/>
        <dsp:cNvSpPr/>
      </dsp:nvSpPr>
      <dsp:spPr>
        <a:xfrm>
          <a:off x="6009371" y="594784"/>
          <a:ext cx="2546229" cy="4040308"/>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e.g., T5-family, BART-family, specialized models for translation, summarization, structured data generation:</a:t>
          </a:r>
          <a:br>
            <a:rPr lang="en-US" sz="1200" kern="1200" dirty="0"/>
          </a:br>
          <a:endParaRPr lang="it-IT" sz="1200" kern="1200" dirty="0"/>
        </a:p>
        <a:p>
          <a:pPr marL="114300" lvl="1" indent="-114300" algn="l" defTabSz="533400">
            <a:lnSpc>
              <a:spcPct val="90000"/>
            </a:lnSpc>
            <a:spcBef>
              <a:spcPct val="0"/>
            </a:spcBef>
            <a:spcAft>
              <a:spcPct val="15000"/>
            </a:spcAft>
            <a:buChar char="•"/>
          </a:pPr>
          <a:r>
            <a:rPr lang="en-US" sz="1200" kern="1200" dirty="0"/>
            <a:t>Remain optimal for sequence-to-sequence tasks where input and output have distinct structures or require significant transformation.</a:t>
          </a:r>
          <a:br>
            <a:rPr lang="en-US" sz="1200" kern="1200" dirty="0"/>
          </a:br>
          <a:endParaRPr lang="it-IT" sz="1200" kern="1200" dirty="0"/>
        </a:p>
        <a:p>
          <a:pPr marL="114300" lvl="1" indent="-114300" algn="l" defTabSz="533400">
            <a:lnSpc>
              <a:spcPct val="90000"/>
            </a:lnSpc>
            <a:spcBef>
              <a:spcPct val="0"/>
            </a:spcBef>
            <a:spcAft>
              <a:spcPct val="15000"/>
            </a:spcAft>
            <a:buChar char="•"/>
          </a:pPr>
          <a:r>
            <a:rPr lang="en-US" sz="1200" kern="1200" dirty="0"/>
            <a:t>Heavily benefit from instruction fine-tuning (e.g., "Translate English to German: [text]") for versatility across many tasks.</a:t>
          </a:r>
          <a:endParaRPr lang="it-IT" sz="1200" kern="1200" dirty="0"/>
        </a:p>
      </dsp:txBody>
      <dsp:txXfrm>
        <a:off x="6009371" y="594784"/>
        <a:ext cx="2546229" cy="4040308"/>
      </dsp:txXfrm>
    </dsp:sp>
    <dsp:sp modelId="{DBD792EE-5528-4D1B-885D-EDF86FC679D6}">
      <dsp:nvSpPr>
        <dsp:cNvPr id="0" name=""/>
        <dsp:cNvSpPr/>
      </dsp:nvSpPr>
      <dsp:spPr>
        <a:xfrm>
          <a:off x="8958132" y="174650"/>
          <a:ext cx="2354676" cy="420133"/>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Mixture of Experts (</a:t>
          </a:r>
          <a:r>
            <a:rPr lang="en-US" sz="1200" kern="1200" dirty="0" err="1"/>
            <a:t>MoE</a:t>
          </a:r>
          <a:r>
            <a:rPr lang="en-US" sz="1200" kern="1200" dirty="0"/>
            <a:t>) Architectures</a:t>
          </a:r>
          <a:endParaRPr lang="it-IT" sz="1200" kern="1200" dirty="0"/>
        </a:p>
      </dsp:txBody>
      <dsp:txXfrm>
        <a:off x="8958132" y="174650"/>
        <a:ext cx="2354676" cy="420133"/>
      </dsp:txXfrm>
    </dsp:sp>
    <dsp:sp modelId="{10038077-8876-427D-B2DB-B5554173947C}">
      <dsp:nvSpPr>
        <dsp:cNvPr id="0" name=""/>
        <dsp:cNvSpPr/>
      </dsp:nvSpPr>
      <dsp:spPr>
        <a:xfrm>
          <a:off x="8885255" y="594784"/>
          <a:ext cx="2500430" cy="4040308"/>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e.g., Google's Switch Transformers, </a:t>
          </a:r>
          <a:r>
            <a:rPr lang="en-US" sz="1200" kern="1200" dirty="0" err="1"/>
            <a:t>GLaM</a:t>
          </a:r>
          <a:r>
            <a:rPr lang="en-US" sz="1200" kern="1200" dirty="0"/>
            <a:t>, Mistral 8x&amp;B, DBRX by Databricks</a:t>
          </a:r>
          <a:br>
            <a:rPr lang="en-US" sz="1200" kern="1200" dirty="0"/>
          </a:br>
          <a:endParaRPr lang="it-IT" sz="1200" kern="1200" dirty="0"/>
        </a:p>
        <a:p>
          <a:pPr marL="114300" lvl="1" indent="-114300" algn="l" defTabSz="533400">
            <a:lnSpc>
              <a:spcPct val="90000"/>
            </a:lnSpc>
            <a:spcBef>
              <a:spcPct val="0"/>
            </a:spcBef>
            <a:spcAft>
              <a:spcPct val="15000"/>
            </a:spcAft>
            <a:buChar char="•"/>
          </a:pPr>
          <a:r>
            <a:rPr lang="en-US" sz="1200" kern="1200" dirty="0"/>
            <a:t>A key strategy for scaling models to trillions of parameters while managing computational cost during inference.</a:t>
          </a:r>
          <a:br>
            <a:rPr lang="en-US" sz="1200" kern="1200" dirty="0"/>
          </a:br>
          <a:endParaRPr lang="it-IT" sz="1200" kern="1200" dirty="0"/>
        </a:p>
        <a:p>
          <a:pPr marL="114300" lvl="1" indent="-114300" algn="l" defTabSz="533400">
            <a:lnSpc>
              <a:spcPct val="90000"/>
            </a:lnSpc>
            <a:spcBef>
              <a:spcPct val="0"/>
            </a:spcBef>
            <a:spcAft>
              <a:spcPct val="15000"/>
            </a:spcAft>
            <a:buChar char="•"/>
          </a:pPr>
          <a:r>
            <a:rPr lang="en-US" sz="1200" kern="1200" dirty="0"/>
            <a:t>Instead of dense FFN layers, </a:t>
          </a:r>
          <a:r>
            <a:rPr lang="en-US" sz="1200" kern="1200" dirty="0" err="1"/>
            <a:t>MoE</a:t>
          </a:r>
          <a:r>
            <a:rPr lang="en-US" sz="1200" kern="1200" dirty="0"/>
            <a:t> uses multiple "expert" FFNs and a "router" network that dynamically selects a small subset of experts for each token.</a:t>
          </a:r>
          <a:endParaRPr lang="it-IT" sz="1200" kern="1200" dirty="0"/>
        </a:p>
      </dsp:txBody>
      <dsp:txXfrm>
        <a:off x="8885255" y="594784"/>
        <a:ext cx="2500430" cy="404030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F81E9D-433E-4F43-96A3-8FC2139B5AEB}" type="datetimeFigureOut">
              <a:rPr lang="it-IT" smtClean="0"/>
              <a:t>28/05/2025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59891-405E-452F-8EEF-8570DF5486EF}" type="slidenum">
              <a:rPr lang="it-IT" smtClean="0"/>
              <a:t>‹N›</a:t>
            </a:fld>
            <a:endParaRPr lang="it-IT"/>
          </a:p>
        </p:txBody>
      </p:sp>
    </p:spTree>
    <p:extLst>
      <p:ext uri="{BB962C8B-B14F-4D97-AF65-F5344CB8AC3E}">
        <p14:creationId xmlns:p14="http://schemas.microsoft.com/office/powerpoint/2010/main" val="3480773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Architetture più rivoluzionarie nel campo dell'intelligenza artificiale degli ultimi anni. Oggi esploreremo insieme come questa tecnologia ha trasformato il modo in cui le macchine comprendono e generano il linguaggio.</a:t>
            </a:r>
          </a:p>
          <a:p>
            <a:r>
              <a:rPr lang="it-IT" dirty="0"/>
              <a:t>Il titolo della nostra lezione, "Learning with </a:t>
            </a:r>
            <a:r>
              <a:rPr lang="it-IT" dirty="0" err="1"/>
              <a:t>attention</a:t>
            </a:r>
            <a:r>
              <a:rPr lang="it-IT" dirty="0"/>
              <a:t>", cattura l'essenza di ciò che rende i Transformer così speciali. L'attenzione, in questo contesto, non è semplicemente un meccanismo computazionale, ma rappresenta un cambio di paradigma nel modo in cui pensiamo all'elaborazione delle informazioni sequenziali. Prima di addentrarci nei dettagli tecnici, voglio che comprendiate l'importanza storica di questa innovazione: i Transformer hanno reso possibili applicazioni che solo pochi anni fa sembravano fantascienza, da ChatGPT a sistemi di traduzione quasi perfetti.</a:t>
            </a:r>
          </a:p>
          <a:p>
            <a:endParaRPr lang="it-IT" dirty="0"/>
          </a:p>
        </p:txBody>
      </p:sp>
      <p:sp>
        <p:nvSpPr>
          <p:cNvPr id="4" name="Segnaposto numero diapositiva 3"/>
          <p:cNvSpPr>
            <a:spLocks noGrp="1"/>
          </p:cNvSpPr>
          <p:nvPr>
            <p:ph type="sldNum" sz="quarter" idx="5"/>
          </p:nvPr>
        </p:nvSpPr>
        <p:spPr/>
        <p:txBody>
          <a:bodyPr/>
          <a:lstStyle/>
          <a:p>
            <a:fld id="{8B459891-405E-452F-8EEF-8570DF5486EF}" type="slidenum">
              <a:rPr lang="it-IT" smtClean="0"/>
              <a:t>1</a:t>
            </a:fld>
            <a:endParaRPr lang="it-IT"/>
          </a:p>
        </p:txBody>
      </p:sp>
    </p:spTree>
    <p:extLst>
      <p:ext uri="{BB962C8B-B14F-4D97-AF65-F5344CB8AC3E}">
        <p14:creationId xmlns:p14="http://schemas.microsoft.com/office/powerpoint/2010/main" val="418717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dirty="0"/>
              <a:t>Simple analogy</a:t>
            </a:r>
            <a:r>
              <a:rPr lang="en-US" dirty="0"/>
              <a:t>: Like a student in class who can ask questions (Q) to all classmates (K) and get their notes (V), instead of only listening to the person next to them.</a:t>
            </a:r>
          </a:p>
          <a:p>
            <a:endParaRPr lang="en-US" dirty="0"/>
          </a:p>
          <a:p>
            <a:pPr>
              <a:buNone/>
            </a:pPr>
            <a:r>
              <a:rPr lang="it-IT" dirty="0"/>
              <a:t>. Prendiamo la frase "</a:t>
            </a:r>
            <a:r>
              <a:rPr lang="it-IT" dirty="0" err="1"/>
              <a:t>see</a:t>
            </a:r>
            <a:r>
              <a:rPr lang="it-IT" dirty="0"/>
              <a:t> </a:t>
            </a:r>
            <a:r>
              <a:rPr lang="it-IT" dirty="0" err="1"/>
              <a:t>that</a:t>
            </a:r>
            <a:r>
              <a:rPr lang="it-IT" dirty="0"/>
              <a:t> girl </a:t>
            </a:r>
            <a:r>
              <a:rPr lang="it-IT" dirty="0" err="1"/>
              <a:t>run</a:t>
            </a:r>
            <a:r>
              <a:rPr lang="it-IT" dirty="0"/>
              <a:t>" e focalizziamoci su come il modello processa la parola "</a:t>
            </a:r>
            <a:r>
              <a:rPr lang="it-IT" dirty="0" err="1"/>
              <a:t>that</a:t>
            </a:r>
            <a:r>
              <a:rPr lang="it-IT" dirty="0"/>
              <a:t>".</a:t>
            </a:r>
          </a:p>
          <a:p>
            <a:pPr>
              <a:buNone/>
            </a:pPr>
            <a:r>
              <a:rPr lang="it-IT" dirty="0"/>
              <a:t>Ogni parola viene prima trasformata in tre vettori attraverso matrici di pesi appresi: Query (Q), Key (K), e Value (V). Questi vettori hanno dimensioni tipicamente nell'ordine di centinaia (nell'esempio, 300 x 100).</a:t>
            </a:r>
          </a:p>
          <a:p>
            <a:pPr>
              <a:buNone/>
            </a:pPr>
            <a:r>
              <a:rPr lang="it-IT" dirty="0"/>
              <a:t>Per "</a:t>
            </a:r>
            <a:r>
              <a:rPr lang="it-IT" dirty="0" err="1"/>
              <a:t>that</a:t>
            </a:r>
            <a:r>
              <a:rPr lang="it-IT" dirty="0"/>
              <a:t>", la sua Query viene confrontata con le Keys di tutte le parole attraverso il prodotto scalare. Questo produce punteggi grezzi che indicano la similarità. La </a:t>
            </a:r>
            <a:r>
              <a:rPr lang="it-IT" dirty="0" err="1"/>
              <a:t>softmax</a:t>
            </a:r>
            <a:r>
              <a:rPr lang="it-IT" dirty="0"/>
              <a:t> converte questi punteggi in probabilità - nell'esempio, "girl" ottiene il peso più alto, indicando che è la parola più rilevante per processare "</a:t>
            </a:r>
            <a:r>
              <a:rPr lang="it-IT" dirty="0" err="1"/>
              <a:t>that</a:t>
            </a:r>
            <a:r>
              <a:rPr lang="it-IT" dirty="0"/>
              <a:t>".</a:t>
            </a:r>
          </a:p>
          <a:p>
            <a:pPr>
              <a:buNone/>
            </a:pPr>
            <a:r>
              <a:rPr lang="it-IT" dirty="0"/>
              <a:t>Il risultato finale è una combinazione pesata dei </a:t>
            </a:r>
            <a:r>
              <a:rPr lang="it-IT" dirty="0" err="1"/>
              <a:t>Values</a:t>
            </a:r>
            <a:r>
              <a:rPr lang="it-IT" dirty="0"/>
              <a:t>, dove "girl" contribuisce maggiormente.</a:t>
            </a:r>
          </a:p>
          <a:p>
            <a:pPr>
              <a:buNone/>
            </a:pPr>
            <a:r>
              <a:rPr lang="it-IT" dirty="0"/>
              <a:t> Questo permette a "</a:t>
            </a:r>
            <a:r>
              <a:rPr lang="it-IT" dirty="0" err="1"/>
              <a:t>that</a:t>
            </a:r>
            <a:r>
              <a:rPr lang="it-IT" dirty="0"/>
              <a:t>" di incorporare direttamente informazioni contestuali rilevanti.</a:t>
            </a:r>
          </a:p>
          <a:p>
            <a:r>
              <a:rPr lang="it-IT" dirty="0"/>
              <a:t>La bellezza di questo meccanismo è che è completamente differenziabile e può essere calcolato in parallelo per tutte le posizioni, superando i limiti computazionali delle RNN.</a:t>
            </a:r>
          </a:p>
          <a:p>
            <a:endParaRPr lang="it-IT" dirty="0"/>
          </a:p>
        </p:txBody>
      </p:sp>
      <p:sp>
        <p:nvSpPr>
          <p:cNvPr id="4" name="Segnaposto numero diapositiva 3"/>
          <p:cNvSpPr>
            <a:spLocks noGrp="1"/>
          </p:cNvSpPr>
          <p:nvPr>
            <p:ph type="sldNum" sz="quarter" idx="5"/>
          </p:nvPr>
        </p:nvSpPr>
        <p:spPr/>
        <p:txBody>
          <a:bodyPr/>
          <a:lstStyle/>
          <a:p>
            <a:fld id="{8B459891-405E-452F-8EEF-8570DF5486EF}" type="slidenum">
              <a:rPr lang="it-IT" smtClean="0"/>
              <a:t>10</a:t>
            </a:fld>
            <a:endParaRPr lang="it-IT"/>
          </a:p>
        </p:txBody>
      </p:sp>
    </p:spTree>
    <p:extLst>
      <p:ext uri="{BB962C8B-B14F-4D97-AF65-F5344CB8AC3E}">
        <p14:creationId xmlns:p14="http://schemas.microsoft.com/office/powerpoint/2010/main" val="34164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Ed eccoci ai Transformer, introdotti nel rivoluzionario paper "</a:t>
            </a:r>
            <a:r>
              <a:rPr lang="it-IT" dirty="0" err="1"/>
              <a:t>Attention</a:t>
            </a:r>
            <a:r>
              <a:rPr lang="it-IT" dirty="0"/>
              <a:t> </a:t>
            </a:r>
            <a:r>
              <a:rPr lang="it-IT" dirty="0" err="1"/>
              <a:t>is</a:t>
            </a:r>
            <a:r>
              <a:rPr lang="it-IT" dirty="0"/>
              <a:t> </a:t>
            </a:r>
            <a:r>
              <a:rPr lang="it-IT" dirty="0" err="1"/>
              <a:t>All</a:t>
            </a:r>
            <a:r>
              <a:rPr lang="it-IT" dirty="0"/>
              <a:t> </a:t>
            </a:r>
            <a:r>
              <a:rPr lang="it-IT" dirty="0" err="1"/>
              <a:t>You</a:t>
            </a:r>
            <a:r>
              <a:rPr lang="it-IT" dirty="0"/>
              <a:t> </a:t>
            </a:r>
            <a:r>
              <a:rPr lang="it-IT" dirty="0" err="1"/>
              <a:t>Need</a:t>
            </a:r>
            <a:r>
              <a:rPr lang="it-IT" dirty="0"/>
              <a:t>" di </a:t>
            </a:r>
            <a:r>
              <a:rPr lang="it-IT" dirty="0" err="1"/>
              <a:t>Vaswani</a:t>
            </a:r>
            <a:r>
              <a:rPr lang="it-IT" dirty="0"/>
              <a:t> et al. nel 2017. Il titolo stesso è una dichiarazione audace: non servono convoluzioni, non servono ricorrenze, l'attenzione è sufficiente.</a:t>
            </a:r>
          </a:p>
          <a:p>
            <a:pPr>
              <a:buNone/>
            </a:pPr>
            <a:r>
              <a:rPr lang="it-IT" dirty="0"/>
              <a:t>I Transformer ereditano il meglio dai loro predecessori. Dalle RNN prendono la capacità di processare sequenze, ma eliminano il calcolo sequenziale che le rendeva lente. Dalle </a:t>
            </a:r>
            <a:r>
              <a:rPr lang="it-IT" dirty="0" err="1"/>
              <a:t>ResNet</a:t>
            </a:r>
            <a:r>
              <a:rPr lang="it-IT" dirty="0"/>
              <a:t> prendono le connessioni residue, applicandole sistematicamente attorno a ogni sub-</a:t>
            </a:r>
            <a:r>
              <a:rPr lang="it-IT" dirty="0" err="1"/>
              <a:t>layer</a:t>
            </a:r>
            <a:r>
              <a:rPr lang="it-IT" dirty="0"/>
              <a:t>.</a:t>
            </a:r>
          </a:p>
          <a:p>
            <a:pPr>
              <a:buNone/>
            </a:pPr>
            <a:r>
              <a:rPr lang="it-IT" dirty="0"/>
              <a:t>L'architettura encoder-decoder con </a:t>
            </a:r>
            <a:r>
              <a:rPr lang="it-IT" dirty="0" err="1"/>
              <a:t>layer</a:t>
            </a:r>
            <a:r>
              <a:rPr lang="it-IT" dirty="0"/>
              <a:t> di self-</a:t>
            </a:r>
            <a:r>
              <a:rPr lang="it-IT" dirty="0" err="1"/>
              <a:t>attention</a:t>
            </a:r>
            <a:r>
              <a:rPr lang="it-IT" dirty="0"/>
              <a:t> impilati . Ogni componente ha un ruolo specifico:</a:t>
            </a:r>
          </a:p>
          <a:p>
            <a:pPr>
              <a:buNone/>
            </a:pPr>
            <a:r>
              <a:rPr lang="it-IT" dirty="0"/>
              <a:t>La </a:t>
            </a:r>
            <a:r>
              <a:rPr lang="it-IT" b="1" dirty="0"/>
              <a:t>Self-</a:t>
            </a:r>
            <a:r>
              <a:rPr lang="it-IT" b="1" dirty="0" err="1"/>
              <a:t>Attention</a:t>
            </a:r>
            <a:r>
              <a:rPr lang="it-IT" dirty="0"/>
              <a:t> permette alle parole di "guardarsi" l'un l'altra per comprendere il contesto. Non è più necessario propagare informazioni attraverso stati nascosti sequenziali.</a:t>
            </a:r>
          </a:p>
          <a:p>
            <a:pPr>
              <a:buNone/>
            </a:pPr>
            <a:r>
              <a:rPr lang="it-IT" dirty="0"/>
              <a:t>La </a:t>
            </a:r>
            <a:r>
              <a:rPr lang="it-IT" b="1" dirty="0" err="1"/>
              <a:t>Scaled</a:t>
            </a:r>
            <a:r>
              <a:rPr lang="it-IT" b="1" dirty="0"/>
              <a:t> Dot-Product </a:t>
            </a:r>
            <a:r>
              <a:rPr lang="it-IT" b="1" dirty="0" err="1"/>
              <a:t>Attention</a:t>
            </a:r>
            <a:r>
              <a:rPr lang="it-IT" dirty="0"/>
              <a:t> calcola la similarità tra parole e scala i risultati per mantenere i gradienti stabili durante l'addestramento. previene che i prodotti scalari diventino troppo grandi.</a:t>
            </a:r>
          </a:p>
          <a:p>
            <a:pPr>
              <a:buNone/>
            </a:pPr>
            <a:r>
              <a:rPr lang="it-IT" b="1" dirty="0" err="1"/>
              <a:t>Add</a:t>
            </a:r>
            <a:r>
              <a:rPr lang="it-IT" b="1" dirty="0"/>
              <a:t> &amp; Norm</a:t>
            </a:r>
            <a:r>
              <a:rPr lang="it-IT" dirty="0"/>
              <a:t> implementa le connessioni residue e la </a:t>
            </a:r>
            <a:r>
              <a:rPr lang="it-IT" dirty="0" err="1"/>
              <a:t>layer</a:t>
            </a:r>
            <a:r>
              <a:rPr lang="it-IT" dirty="0"/>
              <a:t> </a:t>
            </a:r>
            <a:r>
              <a:rPr lang="it-IT" dirty="0" err="1"/>
              <a:t>normalization</a:t>
            </a:r>
            <a:r>
              <a:rPr lang="it-IT" dirty="0"/>
              <a:t>, mantenendo il flusso di informazioni stabile attraverso la rete profonda.</a:t>
            </a:r>
          </a:p>
          <a:p>
            <a:r>
              <a:rPr lang="it-IT" dirty="0"/>
              <a:t>Le </a:t>
            </a:r>
            <a:r>
              <a:rPr lang="it-IT" b="1" dirty="0"/>
              <a:t>Position-wise Feed-</a:t>
            </a:r>
            <a:r>
              <a:rPr lang="it-IT" b="1" dirty="0" err="1"/>
              <a:t>Forward</a:t>
            </a:r>
            <a:r>
              <a:rPr lang="it-IT" b="1" dirty="0"/>
              <a:t> Networks</a:t>
            </a:r>
            <a:r>
              <a:rPr lang="it-IT" dirty="0"/>
              <a:t> processano ogni posizione indipendentemente, aggiungendo capacità di trasformazione non lineare. Sono essenzialmente MLP ( multi </a:t>
            </a:r>
            <a:r>
              <a:rPr lang="it-IT" dirty="0" err="1"/>
              <a:t>layer</a:t>
            </a:r>
            <a:r>
              <a:rPr lang="it-IT" dirty="0"/>
              <a:t> </a:t>
            </a:r>
            <a:r>
              <a:rPr lang="it-IT" dirty="0" err="1"/>
              <a:t>percepetro</a:t>
            </a:r>
            <a:r>
              <a:rPr lang="it-IT" dirty="0"/>
              <a:t>) applicate a ogni posizione.</a:t>
            </a:r>
          </a:p>
          <a:p>
            <a:endParaRPr lang="it-IT" dirty="0"/>
          </a:p>
          <a:p>
            <a:endParaRPr lang="it-IT" dirty="0"/>
          </a:p>
          <a:p>
            <a:pPr>
              <a:buNone/>
            </a:pPr>
            <a:r>
              <a:rPr lang="it-IT" dirty="0"/>
              <a:t>Inoltre :  MULTI HEAD ATTENTION</a:t>
            </a:r>
            <a:br>
              <a:rPr lang="it-IT" dirty="0"/>
            </a:br>
            <a:r>
              <a:rPr lang="it-IT" dirty="0"/>
              <a:t>E</a:t>
            </a:r>
            <a:r>
              <a:rPr lang="en-US" dirty="0" err="1"/>
              <a:t>xtends</a:t>
            </a:r>
            <a:r>
              <a:rPr lang="en-US" dirty="0"/>
              <a:t> self-attention by running multiple attention operations in parallel:</a:t>
            </a:r>
          </a:p>
          <a:p>
            <a:pPr>
              <a:buFont typeface="+mj-lt"/>
              <a:buAutoNum type="arabicPeriod"/>
            </a:pPr>
            <a:r>
              <a:rPr lang="en-US" b="1" dirty="0"/>
              <a:t>Split</a:t>
            </a:r>
            <a:r>
              <a:rPr lang="en-US" dirty="0"/>
              <a:t> Q, K, V into </a:t>
            </a:r>
          </a:p>
          <a:p>
            <a:pPr>
              <a:buFont typeface="+mj-lt"/>
              <a:buAutoNum type="arabicPeriod"/>
            </a:pPr>
            <a:r>
              <a:rPr lang="en-US" dirty="0"/>
              <a:t>heads (e.g., ).</a:t>
            </a:r>
          </a:p>
          <a:p>
            <a:pPr>
              <a:buFont typeface="+mj-lt"/>
              <a:buAutoNum type="arabicPeriod"/>
            </a:pPr>
            <a:r>
              <a:rPr lang="en-US" b="1" dirty="0"/>
              <a:t>Process independently</a:t>
            </a:r>
            <a:r>
              <a:rPr lang="en-US" dirty="0"/>
              <a:t>: Each head learns different relationship types (e.g., syntactic, semantic).</a:t>
            </a:r>
          </a:p>
          <a:p>
            <a:pPr>
              <a:buFont typeface="+mj-lt"/>
              <a:buAutoNum type="arabicPeriod"/>
            </a:pPr>
            <a:r>
              <a:rPr lang="en-US" b="1" dirty="0"/>
              <a:t>Concatenate</a:t>
            </a:r>
            <a:r>
              <a:rPr lang="en-US" dirty="0"/>
              <a:t> outputs and project back to original dimension.</a:t>
            </a:r>
          </a:p>
          <a:p>
            <a:pPr>
              <a:buNone/>
            </a:pPr>
            <a:r>
              <a:rPr lang="en-US" b="1" dirty="0"/>
              <a:t>Why It Works</a:t>
            </a:r>
            <a:r>
              <a:rPr lang="en-US" dirty="0"/>
              <a:t>:</a:t>
            </a:r>
          </a:p>
          <a:p>
            <a:pPr>
              <a:buFont typeface="Arial" panose="020B0604020202020204" pitchFamily="34" charset="0"/>
              <a:buChar char="•"/>
            </a:pPr>
            <a:r>
              <a:rPr lang="en-US" dirty="0"/>
              <a:t>Captures diverse interaction patterns (e.g., long vs. short-range, hierarchical).</a:t>
            </a:r>
          </a:p>
          <a:p>
            <a:pPr>
              <a:buFont typeface="Arial" panose="020B0604020202020204" pitchFamily="34" charset="0"/>
              <a:buChar char="•"/>
            </a:pPr>
            <a:r>
              <a:rPr lang="en-US" dirty="0"/>
              <a:t>Analogous to CNN filters learning edges vs. textures, but for sequence relationships.</a:t>
            </a:r>
          </a:p>
          <a:p>
            <a:endParaRPr lang="it-IT" dirty="0"/>
          </a:p>
          <a:p>
            <a:pPr>
              <a:buNone/>
            </a:pPr>
            <a:r>
              <a:rPr lang="it-IT" b="1" dirty="0"/>
              <a:t>Il Problema</a:t>
            </a:r>
          </a:p>
          <a:p>
            <a:pPr>
              <a:buNone/>
            </a:pPr>
            <a:r>
              <a:rPr lang="it-IT" dirty="0"/>
              <a:t>Il meccanismo di </a:t>
            </a:r>
            <a:r>
              <a:rPr lang="it-IT" b="1" dirty="0"/>
              <a:t>self-</a:t>
            </a:r>
            <a:r>
              <a:rPr lang="it-IT" b="1" dirty="0" err="1"/>
              <a:t>attention</a:t>
            </a:r>
            <a:r>
              <a:rPr lang="it-IT" dirty="0"/>
              <a:t> (auto-attenzione) ha un limite fondamentale: tratta le sequenze come </a:t>
            </a:r>
            <a:r>
              <a:rPr lang="it-IT" b="1" dirty="0"/>
              <a:t>insiemi non ordinati</a:t>
            </a:r>
            <a:r>
              <a:rPr lang="it-IT" dirty="0"/>
              <a:t>. Questo significa che:</a:t>
            </a:r>
          </a:p>
          <a:p>
            <a:pPr>
              <a:buFont typeface="Arial" panose="020B0604020202020204" pitchFamily="34" charset="0"/>
              <a:buChar char="•"/>
            </a:pPr>
            <a:r>
              <a:rPr lang="it-IT" dirty="0"/>
              <a:t>Se hai la frase "Il gatto mangia il pesce"</a:t>
            </a:r>
          </a:p>
          <a:p>
            <a:pPr>
              <a:buFont typeface="Arial" panose="020B0604020202020204" pitchFamily="34" charset="0"/>
              <a:buChar char="•"/>
            </a:pPr>
            <a:r>
              <a:rPr lang="it-IT" dirty="0"/>
              <a:t>Il self-</a:t>
            </a:r>
            <a:r>
              <a:rPr lang="it-IT" dirty="0" err="1"/>
              <a:t>attention</a:t>
            </a:r>
            <a:r>
              <a:rPr lang="it-IT" dirty="0"/>
              <a:t> la vedrebbe come {"Il", "gatto", "mangia", "il", "pesce"}</a:t>
            </a:r>
          </a:p>
          <a:p>
            <a:pPr>
              <a:buFont typeface="Arial" panose="020B0604020202020204" pitchFamily="34" charset="0"/>
              <a:buChar char="•"/>
            </a:pPr>
            <a:r>
              <a:rPr lang="it-IT" dirty="0"/>
              <a:t>Non saprebbe che "Il" viene prima di "gatto" o che "pesce" è alla fine</a:t>
            </a:r>
          </a:p>
          <a:p>
            <a:pPr>
              <a:buNone/>
            </a:pPr>
            <a:r>
              <a:rPr lang="it-IT" dirty="0"/>
              <a:t>È come avere tutte le parole in un sacchetto senza sapere il loro ordine!</a:t>
            </a:r>
          </a:p>
          <a:p>
            <a:pPr>
              <a:buNone/>
            </a:pPr>
            <a:r>
              <a:rPr lang="it-IT" b="1" dirty="0"/>
              <a:t>Perché è un problema?</a:t>
            </a:r>
          </a:p>
          <a:p>
            <a:pPr>
              <a:buNone/>
            </a:pPr>
            <a:r>
              <a:rPr lang="it-IT" dirty="0"/>
              <a:t>L'ordine delle parole è </a:t>
            </a:r>
            <a:r>
              <a:rPr lang="it-IT" b="1" dirty="0"/>
              <a:t>cruciale</a:t>
            </a:r>
            <a:r>
              <a:rPr lang="it-IT" dirty="0"/>
              <a:t> per il significato:</a:t>
            </a:r>
          </a:p>
          <a:p>
            <a:pPr>
              <a:buFont typeface="Arial" panose="020B0604020202020204" pitchFamily="34" charset="0"/>
              <a:buChar char="•"/>
            </a:pPr>
            <a:r>
              <a:rPr lang="it-IT" dirty="0"/>
              <a:t>"Il gatto mangia il pesce" ✓</a:t>
            </a:r>
          </a:p>
          <a:p>
            <a:pPr>
              <a:buFont typeface="Arial" panose="020B0604020202020204" pitchFamily="34" charset="0"/>
              <a:buChar char="•"/>
            </a:pPr>
            <a:r>
              <a:rPr lang="it-IT" dirty="0"/>
              <a:t>"Il pesce mangia il gatto" ✗ (significato completamente diverso!)</a:t>
            </a:r>
          </a:p>
          <a:p>
            <a:pPr>
              <a:buNone/>
            </a:pPr>
            <a:r>
              <a:rPr lang="it-IT" b="1" dirty="0"/>
              <a:t>La Soluzione: Funzioni Sinusoidali</a:t>
            </a:r>
          </a:p>
          <a:p>
            <a:r>
              <a:rPr lang="it-IT" dirty="0"/>
              <a:t>Il </a:t>
            </a:r>
            <a:r>
              <a:rPr lang="it-IT" b="1" dirty="0" err="1"/>
              <a:t>Positional</a:t>
            </a:r>
            <a:r>
              <a:rPr lang="it-IT" b="1" dirty="0"/>
              <a:t> </a:t>
            </a:r>
            <a:r>
              <a:rPr lang="it-IT" b="1" dirty="0" err="1"/>
              <a:t>Encoding</a:t>
            </a:r>
            <a:r>
              <a:rPr lang="it-IT" dirty="0"/>
              <a:t> aggiunge informazioni sulla posizione usando funzioni matematiche sinusoidali (seno e coseno).</a:t>
            </a:r>
          </a:p>
          <a:p>
            <a:endParaRPr lang="it-IT" dirty="0"/>
          </a:p>
          <a:p>
            <a:r>
              <a:rPr lang="it-IT" b="1" dirty="0"/>
              <a:t>Ogni posizione</a:t>
            </a:r>
            <a:r>
              <a:rPr lang="it-IT" dirty="0"/>
              <a:t> riceve un "pattern" unico di valori Questi valori vengono </a:t>
            </a:r>
            <a:r>
              <a:rPr lang="it-IT" b="1" dirty="0"/>
              <a:t>sommati</a:t>
            </a:r>
            <a:r>
              <a:rPr lang="it-IT" dirty="0"/>
              <a:t> agli </a:t>
            </a:r>
            <a:r>
              <a:rPr lang="it-IT" dirty="0" err="1"/>
              <a:t>embedding</a:t>
            </a:r>
            <a:r>
              <a:rPr lang="it-IT" dirty="0"/>
              <a:t> delle parole Il modello ora può distinguere "gatto in posizione 2" da "gatto in posizione 5«</a:t>
            </a:r>
          </a:p>
          <a:p>
            <a:endParaRPr lang="it-IT" dirty="0"/>
          </a:p>
          <a:p>
            <a:r>
              <a:rPr lang="it-IT" dirty="0"/>
              <a:t>È come dare un "indirizzo" o "numero civico" a ogni parola nella frase, così il transformer sa sempre dove si trova ogni elemento nella sequenza!</a:t>
            </a:r>
          </a:p>
          <a:p>
            <a:endParaRPr lang="it-IT" dirty="0"/>
          </a:p>
        </p:txBody>
      </p:sp>
      <p:sp>
        <p:nvSpPr>
          <p:cNvPr id="4" name="Segnaposto numero diapositiva 3"/>
          <p:cNvSpPr>
            <a:spLocks noGrp="1"/>
          </p:cNvSpPr>
          <p:nvPr>
            <p:ph type="sldNum" sz="quarter" idx="5"/>
          </p:nvPr>
        </p:nvSpPr>
        <p:spPr/>
        <p:txBody>
          <a:bodyPr/>
          <a:lstStyle/>
          <a:p>
            <a:fld id="{8B459891-405E-452F-8EEF-8570DF5486EF}" type="slidenum">
              <a:rPr lang="it-IT" smtClean="0"/>
              <a:t>11</a:t>
            </a:fld>
            <a:endParaRPr lang="it-IT"/>
          </a:p>
        </p:txBody>
      </p:sp>
    </p:spTree>
    <p:extLst>
      <p:ext uri="{BB962C8B-B14F-4D97-AF65-F5344CB8AC3E}">
        <p14:creationId xmlns:p14="http://schemas.microsoft.com/office/powerpoint/2010/main" val="2607781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Questa tabella comparativa evidenzia perché i Transformer hanno rivoluzionato il deep learning. Confrontiamo quattro architetture fondamentali:</a:t>
            </a:r>
          </a:p>
          <a:p>
            <a:pPr>
              <a:buNone/>
            </a:pPr>
            <a:r>
              <a:rPr lang="it-IT" dirty="0"/>
              <a:t>Le </a:t>
            </a:r>
            <a:r>
              <a:rPr lang="it-IT" b="1" dirty="0"/>
              <a:t>RNN</a:t>
            </a:r>
            <a:r>
              <a:rPr lang="it-IT" dirty="0"/>
              <a:t> eccellono nelle sequenze ma soffrono di problemi di gradiente e non possono parallelizzare. Le </a:t>
            </a:r>
            <a:r>
              <a:rPr lang="it-IT" b="1" dirty="0"/>
              <a:t>CNN</a:t>
            </a:r>
            <a:r>
              <a:rPr lang="it-IT" dirty="0"/>
              <a:t> sono veloci e parallelizzabili ma limitate a dipendenze spaziali locali. I </a:t>
            </a:r>
            <a:r>
              <a:rPr lang="it-IT" b="1" dirty="0"/>
              <a:t>Transformer</a:t>
            </a:r>
            <a:r>
              <a:rPr lang="it-IT" dirty="0"/>
              <a:t> combinano il meglio: gestiscono sequenze, parallelizzano, e catturano dipendenze a lungo raggio. Le </a:t>
            </a:r>
            <a:r>
              <a:rPr lang="it-IT" b="1" dirty="0"/>
              <a:t>FFNN</a:t>
            </a:r>
            <a:r>
              <a:rPr lang="it-IT" dirty="0"/>
              <a:t> sono semplici ma mancano di meccanismi per dipendenze strutturate.</a:t>
            </a:r>
          </a:p>
          <a:p>
            <a:pPr>
              <a:buNone/>
            </a:pPr>
            <a:r>
              <a:rPr lang="it-IT" dirty="0"/>
              <a:t>Il parametro sharing mostra filosofie diverse: le CNN condividono pesi spazialmente per invarianza traslazionale, mentre i Transformer non condividono parametri, permettendo maggiore flessibilità.</a:t>
            </a:r>
          </a:p>
          <a:p>
            <a:pPr>
              <a:buNone/>
            </a:pPr>
            <a:r>
              <a:rPr lang="it-IT" dirty="0"/>
              <a:t>La memoria è un altro differenziatore chiave: le RNN hanno stato interno, i Transformer usano </a:t>
            </a:r>
            <a:r>
              <a:rPr lang="it-IT" dirty="0" err="1"/>
              <a:t>positional</a:t>
            </a:r>
            <a:r>
              <a:rPr lang="it-IT" dirty="0"/>
              <a:t> </a:t>
            </a:r>
            <a:r>
              <a:rPr lang="it-IT" dirty="0" err="1"/>
              <a:t>encoding</a:t>
            </a:r>
            <a:r>
              <a:rPr lang="it-IT" dirty="0"/>
              <a:t> per mantenere informazioni posizionali senza stato.</a:t>
            </a:r>
          </a:p>
          <a:p>
            <a:pPr>
              <a:buNone/>
            </a:pPr>
            <a:r>
              <a:rPr lang="it-IT" dirty="0"/>
              <a:t>La complessità di training varia drasticamente. Le RNN sono notoriamente difficili da addestrare per sequenze lunghe. I Transformer richiedono più risorse computazionali ma sono più stabili.</a:t>
            </a:r>
          </a:p>
          <a:p>
            <a:r>
              <a:rPr lang="it-IT" dirty="0"/>
              <a:t>Per l'inferenza, i Transformer brillano potendo processare l'intera sequenza in parallelo, mentre le RNN devono processare sequenzialmente.</a:t>
            </a:r>
          </a:p>
          <a:p>
            <a:endParaRPr lang="it-IT" dirty="0"/>
          </a:p>
        </p:txBody>
      </p:sp>
      <p:sp>
        <p:nvSpPr>
          <p:cNvPr id="4" name="Segnaposto numero diapositiva 3"/>
          <p:cNvSpPr>
            <a:spLocks noGrp="1"/>
          </p:cNvSpPr>
          <p:nvPr>
            <p:ph type="sldNum" sz="quarter" idx="5"/>
          </p:nvPr>
        </p:nvSpPr>
        <p:spPr/>
        <p:txBody>
          <a:bodyPr/>
          <a:lstStyle/>
          <a:p>
            <a:fld id="{8B459891-405E-452F-8EEF-8570DF5486EF}" type="slidenum">
              <a:rPr lang="it-IT" smtClean="0"/>
              <a:t>12</a:t>
            </a:fld>
            <a:endParaRPr lang="it-IT"/>
          </a:p>
        </p:txBody>
      </p:sp>
    </p:spTree>
    <p:extLst>
      <p:ext uri="{BB962C8B-B14F-4D97-AF65-F5344CB8AC3E}">
        <p14:creationId xmlns:p14="http://schemas.microsoft.com/office/powerpoint/2010/main" val="1377416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a:extLst>
              <a:ext uri="{FF2B5EF4-FFF2-40B4-BE49-F238E27FC236}">
                <a16:creationId xmlns:a16="http://schemas.microsoft.com/office/drawing/2014/main" id="{0680B8CB-9845-5E4B-8FAF-87ECB1C604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Segnaposto note 2">
            <a:extLst>
              <a:ext uri="{FF2B5EF4-FFF2-40B4-BE49-F238E27FC236}">
                <a16:creationId xmlns:a16="http://schemas.microsoft.com/office/drawing/2014/main" id="{06F9DB4D-177B-304F-856D-52FE07340E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None/>
            </a:pPr>
            <a:r>
              <a:rPr lang="it-IT" dirty="0"/>
              <a:t>La storia dei Transformer è una cronaca di innovazioni rapide e impatto trasformativo. Il </a:t>
            </a:r>
            <a:r>
              <a:rPr lang="it-IT" b="1" dirty="0"/>
              <a:t>giugno 2017</a:t>
            </a:r>
            <a:r>
              <a:rPr lang="it-IT" dirty="0"/>
              <a:t> segna la nascita con il paper originale. In soli 6 anni, abbiamo assistito a un'evoluzione straordinaria.</a:t>
            </a:r>
          </a:p>
          <a:p>
            <a:pPr>
              <a:buNone/>
            </a:pPr>
            <a:r>
              <a:rPr lang="it-IT" b="1" dirty="0"/>
              <a:t>GPT</a:t>
            </a:r>
            <a:r>
              <a:rPr lang="it-IT" dirty="0"/>
              <a:t> (giugno 2018) ha dimostrato il potere del </a:t>
            </a:r>
            <a:r>
              <a:rPr lang="it-IT" dirty="0" err="1"/>
              <a:t>pre</a:t>
            </a:r>
            <a:r>
              <a:rPr lang="it-IT" dirty="0"/>
              <a:t>-training non supervisionato. Utilizzando solo un obiettivo di </a:t>
            </a:r>
            <a:r>
              <a:rPr lang="it-IT" dirty="0" err="1"/>
              <a:t>language</a:t>
            </a:r>
            <a:r>
              <a:rPr lang="it-IT" dirty="0"/>
              <a:t> </a:t>
            </a:r>
            <a:r>
              <a:rPr lang="it-IT" dirty="0" err="1"/>
              <a:t>modeling</a:t>
            </a:r>
            <a:r>
              <a:rPr lang="it-IT" dirty="0"/>
              <a:t>, ha raggiunto stato dell'arte su numerosi task con fine-tuning minimale.</a:t>
            </a:r>
          </a:p>
          <a:p>
            <a:pPr>
              <a:buNone/>
            </a:pPr>
            <a:r>
              <a:rPr lang="it-IT" b="1" dirty="0"/>
              <a:t>BERT</a:t>
            </a:r>
            <a:r>
              <a:rPr lang="it-IT" dirty="0"/>
              <a:t> (ottobre 2018) ha rivoluzionato la comprensione del linguaggio con il </a:t>
            </a:r>
            <a:r>
              <a:rPr lang="it-IT" dirty="0" err="1"/>
              <a:t>masked</a:t>
            </a:r>
            <a:r>
              <a:rPr lang="it-IT" dirty="0"/>
              <a:t> </a:t>
            </a:r>
            <a:r>
              <a:rPr lang="it-IT" dirty="0" err="1"/>
              <a:t>language</a:t>
            </a:r>
            <a:r>
              <a:rPr lang="it-IT" dirty="0"/>
              <a:t> </a:t>
            </a:r>
            <a:r>
              <a:rPr lang="it-IT" dirty="0" err="1"/>
              <a:t>modeling</a:t>
            </a:r>
            <a:r>
              <a:rPr lang="it-IT" dirty="0"/>
              <a:t> bidirezionale. Mentre GPT vedeva solo il contesto sinistro, BERT vedeva l'intero contesto.</a:t>
            </a:r>
          </a:p>
          <a:p>
            <a:pPr>
              <a:buNone/>
            </a:pPr>
            <a:r>
              <a:rPr lang="it-IT" b="1" dirty="0"/>
              <a:t>GPT-2</a:t>
            </a:r>
            <a:r>
              <a:rPr lang="it-IT" dirty="0"/>
              <a:t> (febbraio 2019) ha sollevato questioni etiche. OpenAI inizialmente non lo rilasciò pubblicamente, temendo usi malevoli. Questo ha iniziato un dibattito ancora attuale sulla responsabilità nell'AI.</a:t>
            </a:r>
          </a:p>
          <a:p>
            <a:pPr>
              <a:buNone/>
            </a:pPr>
            <a:r>
              <a:rPr lang="it-IT" b="1" dirty="0" err="1"/>
              <a:t>DistilBERT</a:t>
            </a:r>
            <a:r>
              <a:rPr lang="it-IT" dirty="0"/>
              <a:t> (ottobre 2019) ha affrontato il problema dell'efficienza. Attraverso la distillazione della conoscenza, mantiene il 97% delle performance di BERT con il 40% dei parametri.</a:t>
            </a:r>
          </a:p>
          <a:p>
            <a:pPr>
              <a:buNone/>
            </a:pPr>
            <a:r>
              <a:rPr lang="it-IT" b="1" dirty="0"/>
              <a:t>BART e T5</a:t>
            </a:r>
            <a:r>
              <a:rPr lang="it-IT" dirty="0"/>
              <a:t> (ottobre 2019) hanno unificato le architetture, mostrando che lo stesso modello può eccellere in task diversi con il giusto </a:t>
            </a:r>
            <a:r>
              <a:rPr lang="it-IT" dirty="0" err="1"/>
              <a:t>pre</a:t>
            </a:r>
            <a:r>
              <a:rPr lang="it-IT" dirty="0"/>
              <a:t>-training.</a:t>
            </a:r>
          </a:p>
          <a:p>
            <a:r>
              <a:rPr lang="it-IT" b="1" dirty="0"/>
              <a:t>GPT-3</a:t>
            </a:r>
            <a:r>
              <a:rPr lang="it-IT" dirty="0"/>
              <a:t> (maggio 2020) ha introdotto il </a:t>
            </a:r>
            <a:r>
              <a:rPr lang="it-IT" dirty="0" err="1"/>
              <a:t>few</a:t>
            </a:r>
            <a:r>
              <a:rPr lang="it-IT" dirty="0"/>
              <a:t>-shot learning su scala. Con 175 miliardi di parametri, può svolgere task senza fine-tuning, solo con esempi nel prompt.</a:t>
            </a:r>
          </a:p>
          <a:p>
            <a:endParaRPr lang="it-IT" altLang="it-IT" dirty="0"/>
          </a:p>
        </p:txBody>
      </p:sp>
      <p:sp>
        <p:nvSpPr>
          <p:cNvPr id="13316" name="Segnaposto numero diapositiva 3">
            <a:extLst>
              <a:ext uri="{FF2B5EF4-FFF2-40B4-BE49-F238E27FC236}">
                <a16:creationId xmlns:a16="http://schemas.microsoft.com/office/drawing/2014/main" id="{399D2B24-3801-EF49-B5A4-5B0E07C16C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E5A1C48-90E4-4B40-9E05-429B5D71A332}" type="slidenum">
              <a:rPr lang="it-IT" altLang="it-IT" smtClean="0"/>
              <a:pPr/>
              <a:t>13</a:t>
            </a:fld>
            <a:endParaRPr lang="it-IT" altLang="it-IT"/>
          </a:p>
        </p:txBody>
      </p:sp>
    </p:spTree>
    <p:extLst>
      <p:ext uri="{BB962C8B-B14F-4D97-AF65-F5344CB8AC3E}">
        <p14:creationId xmlns:p14="http://schemas.microsoft.com/office/powerpoint/2010/main" val="2448328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Questa timeline visiva mostra l'evoluzione e la diversificazione delle famiglie di modelli Transformer. Notate come tre filoni principali emergano:</a:t>
            </a:r>
          </a:p>
          <a:p>
            <a:pPr>
              <a:buNone/>
            </a:pPr>
            <a:r>
              <a:rPr lang="it-IT" dirty="0"/>
              <a:t>I modelli </a:t>
            </a:r>
            <a:r>
              <a:rPr lang="it-IT" b="1" dirty="0"/>
              <a:t>GPT-like</a:t>
            </a:r>
            <a:r>
              <a:rPr lang="it-IT" dirty="0"/>
              <a:t> (auto-regressivi) si concentrano sulla generazione. Predicono il token successivo basandosi sui precedenti, eccellendo in task creativi e generativi. Sono "auto-regressivi" perché usano le proprie previsioni come input per previsioni future.</a:t>
            </a:r>
          </a:p>
          <a:p>
            <a:pPr>
              <a:buNone/>
            </a:pPr>
            <a:r>
              <a:rPr lang="it-IT" dirty="0"/>
              <a:t>I modelli </a:t>
            </a:r>
            <a:r>
              <a:rPr lang="it-IT" b="1" dirty="0"/>
              <a:t>BERT-like</a:t>
            </a:r>
            <a:r>
              <a:rPr lang="it-IT" dirty="0"/>
              <a:t> (auto-</a:t>
            </a:r>
            <a:r>
              <a:rPr lang="it-IT" dirty="0" err="1"/>
              <a:t>encoding</a:t>
            </a:r>
            <a:r>
              <a:rPr lang="it-IT" dirty="0"/>
              <a:t>) si focalizzano sulla comprensione. Vedono l'intero contesto </a:t>
            </a:r>
            <a:r>
              <a:rPr lang="it-IT" dirty="0" err="1"/>
              <a:t>bidirezionalmente</a:t>
            </a:r>
            <a:r>
              <a:rPr lang="it-IT" dirty="0"/>
              <a:t>, rendendoli ideali per task di classificazione e comprensione. Il </a:t>
            </a:r>
            <a:r>
              <a:rPr lang="it-IT" dirty="0" err="1"/>
              <a:t>masked</a:t>
            </a:r>
            <a:r>
              <a:rPr lang="it-IT" dirty="0"/>
              <a:t> </a:t>
            </a:r>
            <a:r>
              <a:rPr lang="it-IT" dirty="0" err="1"/>
              <a:t>language</a:t>
            </a:r>
            <a:r>
              <a:rPr lang="it-IT" dirty="0"/>
              <a:t> </a:t>
            </a:r>
            <a:r>
              <a:rPr lang="it-IT" dirty="0" err="1"/>
              <a:t>modeling</a:t>
            </a:r>
            <a:r>
              <a:rPr lang="it-IT" dirty="0"/>
              <a:t> li forza a comprendere profondamente il contesto.</a:t>
            </a:r>
          </a:p>
          <a:p>
            <a:pPr>
              <a:buNone/>
            </a:pPr>
            <a:r>
              <a:rPr lang="it-IT" dirty="0"/>
              <a:t>I modelli </a:t>
            </a:r>
            <a:r>
              <a:rPr lang="it-IT" b="1" dirty="0"/>
              <a:t>BART/T5-like</a:t>
            </a:r>
            <a:r>
              <a:rPr lang="it-IT" dirty="0"/>
              <a:t> (</a:t>
            </a:r>
            <a:r>
              <a:rPr lang="it-IT" dirty="0" err="1"/>
              <a:t>sequence</a:t>
            </a:r>
            <a:r>
              <a:rPr lang="it-IT" dirty="0"/>
              <a:t>-to-</a:t>
            </a:r>
            <a:r>
              <a:rPr lang="it-IT" dirty="0" err="1"/>
              <a:t>sequence</a:t>
            </a:r>
            <a:r>
              <a:rPr lang="it-IT" dirty="0"/>
              <a:t>) combinano entrambi gli approcci. L'encoder è bidirezionale per comprendere l'input, il decoder è auto-regressivo per generare l'output. Questa architettura è ottimale per traduzione, </a:t>
            </a:r>
            <a:r>
              <a:rPr lang="it-IT" dirty="0" err="1"/>
              <a:t>summary</a:t>
            </a:r>
            <a:r>
              <a:rPr lang="it-IT" dirty="0"/>
              <a:t>, e task di trasformazione del testo.</a:t>
            </a:r>
          </a:p>
          <a:p>
            <a:endParaRPr lang="it-IT" dirty="0"/>
          </a:p>
        </p:txBody>
      </p:sp>
      <p:sp>
        <p:nvSpPr>
          <p:cNvPr id="4" name="Segnaposto numero diapositiva 3"/>
          <p:cNvSpPr>
            <a:spLocks noGrp="1"/>
          </p:cNvSpPr>
          <p:nvPr>
            <p:ph type="sldNum" sz="quarter" idx="5"/>
          </p:nvPr>
        </p:nvSpPr>
        <p:spPr/>
        <p:txBody>
          <a:bodyPr/>
          <a:lstStyle/>
          <a:p>
            <a:fld id="{8B459891-405E-452F-8EEF-8570DF5486EF}" type="slidenum">
              <a:rPr lang="it-IT" smtClean="0"/>
              <a:t>14</a:t>
            </a:fld>
            <a:endParaRPr lang="it-IT"/>
          </a:p>
        </p:txBody>
      </p:sp>
    </p:spTree>
    <p:extLst>
      <p:ext uri="{BB962C8B-B14F-4D97-AF65-F5344CB8AC3E}">
        <p14:creationId xmlns:p14="http://schemas.microsoft.com/office/powerpoint/2010/main" val="2789312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Un concetto fondamentale: tutti i Transformer sono, alla base, modelli linguistici. Questo significa che sono addestrati su enormi quantità di testo grezzo in modo auto-supervisionato - nessuna annotazione umana necessaria!</a:t>
            </a:r>
          </a:p>
          <a:p>
            <a:pPr>
              <a:buNone/>
            </a:pPr>
            <a:r>
              <a:rPr lang="it-IT" dirty="0"/>
              <a:t>L'auto-supervisione è geniale. Per il </a:t>
            </a:r>
            <a:r>
              <a:rPr lang="it-IT" dirty="0" err="1"/>
              <a:t>causal</a:t>
            </a:r>
            <a:r>
              <a:rPr lang="it-IT" dirty="0"/>
              <a:t> </a:t>
            </a:r>
            <a:r>
              <a:rPr lang="it-IT" dirty="0" err="1"/>
              <a:t>language</a:t>
            </a:r>
            <a:r>
              <a:rPr lang="it-IT" dirty="0"/>
              <a:t> </a:t>
            </a:r>
            <a:r>
              <a:rPr lang="it-IT" dirty="0" err="1"/>
              <a:t>modeling</a:t>
            </a:r>
            <a:r>
              <a:rPr lang="it-IT" dirty="0"/>
              <a:t> (GPT-style), nascondiamo semplicemente le parole future e chiediamo al modello di predirle. Per il </a:t>
            </a:r>
            <a:r>
              <a:rPr lang="it-IT" dirty="0" err="1"/>
              <a:t>masked</a:t>
            </a:r>
            <a:r>
              <a:rPr lang="it-IT" dirty="0"/>
              <a:t> </a:t>
            </a:r>
            <a:r>
              <a:rPr lang="it-IT" dirty="0" err="1"/>
              <a:t>language</a:t>
            </a:r>
            <a:r>
              <a:rPr lang="it-IT" dirty="0"/>
              <a:t> </a:t>
            </a:r>
            <a:r>
              <a:rPr lang="it-IT" dirty="0" err="1"/>
              <a:t>modeling</a:t>
            </a:r>
            <a:r>
              <a:rPr lang="it-IT" dirty="0"/>
              <a:t> (BERT-style), mascheriamo casualmente parole e chiediamo di ricostruirle dal contesto.</a:t>
            </a:r>
          </a:p>
          <a:p>
            <a:pPr>
              <a:buNone/>
            </a:pPr>
            <a:r>
              <a:rPr lang="it-IT" dirty="0"/>
              <a:t>Questo </a:t>
            </a:r>
            <a:r>
              <a:rPr lang="it-IT" dirty="0" err="1"/>
              <a:t>pre</a:t>
            </a:r>
            <a:r>
              <a:rPr lang="it-IT" dirty="0"/>
              <a:t>-training sviluppa una comprensione statistica profonda del linguaggio. Il modello impara grammatica, fatti del mondo, ragionamento, e persino un po' di buon senso - tutto dai pattern nel testo.</a:t>
            </a:r>
          </a:p>
          <a:p>
            <a:pPr>
              <a:buNone/>
            </a:pPr>
            <a:r>
              <a:rPr lang="it-IT" dirty="0"/>
              <a:t>Ma il </a:t>
            </a:r>
            <a:r>
              <a:rPr lang="it-IT" dirty="0" err="1"/>
              <a:t>pre</a:t>
            </a:r>
            <a:r>
              <a:rPr lang="it-IT" dirty="0"/>
              <a:t>-training è solo l'inizio. Per task specifici, applichiamo il </a:t>
            </a:r>
            <a:r>
              <a:rPr lang="it-IT" b="1" dirty="0"/>
              <a:t>transfer learning</a:t>
            </a:r>
            <a:r>
              <a:rPr lang="it-IT" dirty="0"/>
              <a:t>: fine-tuning supervisionato con dati annotati. Questo processo è molto più efficiente che addestrare da zero, richiedendo ordini di grandezza meno dati ed energia.</a:t>
            </a:r>
          </a:p>
          <a:p>
            <a:r>
              <a:rPr lang="it-IT" dirty="0"/>
              <a:t>L'esempio del </a:t>
            </a:r>
            <a:r>
              <a:rPr lang="it-IT" dirty="0" err="1"/>
              <a:t>causal</a:t>
            </a:r>
            <a:r>
              <a:rPr lang="it-IT" dirty="0"/>
              <a:t> </a:t>
            </a:r>
            <a:r>
              <a:rPr lang="it-IT" dirty="0" err="1"/>
              <a:t>language</a:t>
            </a:r>
            <a:r>
              <a:rPr lang="it-IT" dirty="0"/>
              <a:t> </a:t>
            </a:r>
            <a:r>
              <a:rPr lang="it-IT" dirty="0" err="1"/>
              <a:t>modeling</a:t>
            </a:r>
            <a:r>
              <a:rPr lang="it-IT" dirty="0"/>
              <a:t> mostra la semplicità dell'obiettivo: data la sequenza "My name </a:t>
            </a:r>
            <a:r>
              <a:rPr lang="it-IT" dirty="0" err="1"/>
              <a:t>is</a:t>
            </a:r>
            <a:r>
              <a:rPr lang="it-IT" dirty="0"/>
              <a:t>", predici "Sylvain". Data "My name </a:t>
            </a:r>
            <a:r>
              <a:rPr lang="it-IT" dirty="0" err="1"/>
              <a:t>is</a:t>
            </a:r>
            <a:r>
              <a:rPr lang="it-IT" dirty="0"/>
              <a:t> Sylvain", predici ".". Questo obiettivo semplice, applicato a scala, produce capacità emergenti sorprendenti.</a:t>
            </a:r>
          </a:p>
          <a:p>
            <a:endParaRPr lang="it-IT" dirty="0"/>
          </a:p>
        </p:txBody>
      </p:sp>
      <p:sp>
        <p:nvSpPr>
          <p:cNvPr id="4" name="Segnaposto numero diapositiva 3"/>
          <p:cNvSpPr>
            <a:spLocks noGrp="1"/>
          </p:cNvSpPr>
          <p:nvPr>
            <p:ph type="sldNum" sz="quarter" idx="5"/>
          </p:nvPr>
        </p:nvSpPr>
        <p:spPr/>
        <p:txBody>
          <a:bodyPr/>
          <a:lstStyle/>
          <a:p>
            <a:fld id="{8B459891-405E-452F-8EEF-8570DF5486EF}" type="slidenum">
              <a:rPr lang="it-IT" smtClean="0"/>
              <a:t>15</a:t>
            </a:fld>
            <a:endParaRPr lang="it-IT"/>
          </a:p>
        </p:txBody>
      </p:sp>
    </p:spTree>
    <p:extLst>
      <p:ext uri="{BB962C8B-B14F-4D97-AF65-F5344CB8AC3E}">
        <p14:creationId xmlns:p14="http://schemas.microsoft.com/office/powerpoint/2010/main" val="1615404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Questo grafico mostra l'esplosione nella dimensione dei modelli. Da BERT con 340 milioni di parametri nel 2018 a modelli con trilioni di parametri nel 2021 - una crescita di oltre 1000x in tre anni!</a:t>
            </a:r>
          </a:p>
          <a:p>
            <a:pPr>
              <a:buNone/>
            </a:pPr>
            <a:r>
              <a:rPr lang="it-IT" dirty="0"/>
              <a:t>Perché modelli così grandi? La ricerca ha mostrato che le capacità dei modelli linguistici scalano con la dimensione. Modelli più grandi mostrano capacità emergenti: zero-shot learning, ragionamento multi-step, comprensione di istruzioni complesse.</a:t>
            </a:r>
          </a:p>
          <a:p>
            <a:pPr>
              <a:buNone/>
            </a:pPr>
            <a:r>
              <a:rPr lang="it-IT" dirty="0"/>
              <a:t>Ma la scala ha un costo. GPT-3 richiede centinaia di GPU per l'inferenza. Il training costa milioni di dollari in computazione. L'impatto ambientale è significativo.</a:t>
            </a:r>
          </a:p>
          <a:p>
            <a:r>
              <a:rPr lang="it-IT" dirty="0"/>
              <a:t>Questo rende la condivisione dei modelli cruciale. Se ogni organizzazione dovesse addestrare i propri modelli da zero, i costi ambientali ed economici sarebbero insostenibili. Piattaforme come </a:t>
            </a:r>
            <a:r>
              <a:rPr lang="it-IT" dirty="0" err="1"/>
              <a:t>Hugging</a:t>
            </a:r>
            <a:r>
              <a:rPr lang="it-IT" dirty="0"/>
              <a:t> Face permettono di condividere modelli </a:t>
            </a:r>
            <a:r>
              <a:rPr lang="it-IT" dirty="0" err="1"/>
              <a:t>pre</a:t>
            </a:r>
            <a:r>
              <a:rPr lang="it-IT" dirty="0"/>
              <a:t>-addestrati, democratizzando l'accesso all'AI avanzata.</a:t>
            </a:r>
          </a:p>
          <a:p>
            <a:endParaRPr lang="en-GB" dirty="0"/>
          </a:p>
        </p:txBody>
      </p:sp>
      <p:sp>
        <p:nvSpPr>
          <p:cNvPr id="4" name="Segnaposto numero diapositiva 3"/>
          <p:cNvSpPr>
            <a:spLocks noGrp="1"/>
          </p:cNvSpPr>
          <p:nvPr>
            <p:ph type="sldNum" sz="quarter" idx="10"/>
          </p:nvPr>
        </p:nvSpPr>
        <p:spPr/>
        <p:txBody>
          <a:bodyPr/>
          <a:lstStyle/>
          <a:p>
            <a:pPr>
              <a:defRPr/>
            </a:pPr>
            <a:fld id="{BA3AE7AE-B380-46E7-86ED-9D38CF9B0EE5}" type="slidenum">
              <a:rPr lang="it-IT" smtClean="0"/>
              <a:pPr>
                <a:defRPr/>
              </a:pPr>
              <a:t>16</a:t>
            </a:fld>
            <a:endParaRPr lang="it-IT"/>
          </a:p>
        </p:txBody>
      </p:sp>
    </p:spTree>
    <p:extLst>
      <p:ext uri="{BB962C8B-B14F-4D97-AF65-F5344CB8AC3E}">
        <p14:creationId xmlns:p14="http://schemas.microsoft.com/office/powerpoint/2010/main" val="1631105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a:extLst>
              <a:ext uri="{FF2B5EF4-FFF2-40B4-BE49-F238E27FC236}">
                <a16:creationId xmlns:a16="http://schemas.microsoft.com/office/drawing/2014/main" id="{0680B8CB-9845-5E4B-8FAF-87ECB1C604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Segnaposto note 2">
            <a:extLst>
              <a:ext uri="{FF2B5EF4-FFF2-40B4-BE49-F238E27FC236}">
                <a16:creationId xmlns:a16="http://schemas.microsoft.com/office/drawing/2014/main" id="{06F9DB4D-177B-304F-856D-52FE07340E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None/>
            </a:pPr>
            <a:r>
              <a:rPr lang="it-IT" dirty="0"/>
              <a:t>L'impatto ambientale del training dei modelli è una considerazione critica. Il grafico mostra che addestrare un grande modello linguistico può emettere tanto CO2 quanto un'auto americana in tutta la sua vita utile.</a:t>
            </a:r>
          </a:p>
          <a:p>
            <a:pPr>
              <a:buNone/>
            </a:pPr>
            <a:r>
              <a:rPr lang="it-IT" dirty="0"/>
              <a:t>Considerate che questi numeri sono per un singolo training </a:t>
            </a:r>
            <a:r>
              <a:rPr lang="it-IT" dirty="0" err="1"/>
              <a:t>run</a:t>
            </a:r>
            <a:r>
              <a:rPr lang="it-IT" dirty="0"/>
              <a:t>. Nella pratica, i modelli vengono addestrati molte  volte con diversi </a:t>
            </a:r>
            <a:r>
              <a:rPr lang="it-IT" dirty="0" err="1"/>
              <a:t>iperparametri</a:t>
            </a:r>
            <a:r>
              <a:rPr lang="it-IT" dirty="0"/>
              <a:t>. Le grandi aziende tech potrebbero avere dozzine di esperimenti in corso simultaneamente.</a:t>
            </a:r>
          </a:p>
          <a:p>
            <a:pPr>
              <a:buNone/>
            </a:pPr>
            <a:r>
              <a:rPr lang="it-IT" dirty="0"/>
              <a:t>Questo sottolinea l'importanza della condivisione dei modelli. Quando Google rilascia BERT o OpenAI rilascia GPT, migliaia di ricercatori e aziende possono costruire sopra questi modelli senza riaddestrarli. Il risparmio ambientale cumulativo è enorme.</a:t>
            </a:r>
          </a:p>
          <a:p>
            <a:r>
              <a:rPr lang="it-IT" dirty="0"/>
              <a:t>La comunità ML sta anche esplorando modelli più efficienti. </a:t>
            </a:r>
            <a:r>
              <a:rPr lang="it-IT" dirty="0" err="1"/>
              <a:t>DistilBERT</a:t>
            </a:r>
            <a:r>
              <a:rPr lang="it-IT" dirty="0"/>
              <a:t> ne è un esempio: 40% più piccolo, 60% più veloce, ma mantiene 97% delle performance. </a:t>
            </a:r>
            <a:endParaRPr lang="it-IT" altLang="it-IT" dirty="0"/>
          </a:p>
        </p:txBody>
      </p:sp>
      <p:sp>
        <p:nvSpPr>
          <p:cNvPr id="13316" name="Segnaposto numero diapositiva 3">
            <a:extLst>
              <a:ext uri="{FF2B5EF4-FFF2-40B4-BE49-F238E27FC236}">
                <a16:creationId xmlns:a16="http://schemas.microsoft.com/office/drawing/2014/main" id="{399D2B24-3801-EF49-B5A4-5B0E07C16C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E5A1C48-90E4-4B40-9E05-429B5D71A332}" type="slidenum">
              <a:rPr lang="it-IT" altLang="it-IT" smtClean="0"/>
              <a:pPr/>
              <a:t>17</a:t>
            </a:fld>
            <a:endParaRPr lang="it-IT" altLang="it-IT"/>
          </a:p>
        </p:txBody>
      </p:sp>
    </p:spTree>
    <p:extLst>
      <p:ext uri="{BB962C8B-B14F-4D97-AF65-F5344CB8AC3E}">
        <p14:creationId xmlns:p14="http://schemas.microsoft.com/office/powerpoint/2010/main" val="3923036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Questa slide illustra il paradigma fondamentale del transfer learning nei Transformer. Il </a:t>
            </a:r>
            <a:r>
              <a:rPr lang="it-IT" b="1" dirty="0" err="1"/>
              <a:t>pretraining</a:t>
            </a:r>
            <a:r>
              <a:rPr lang="it-IT" dirty="0"/>
              <a:t> è il processo costoso: partendo da pesi casuali, il modello impara rappresentazioni generali del linguaggio da corpus massicci. Richiede settimane di computazione su cluster di GPU.</a:t>
            </a:r>
          </a:p>
          <a:p>
            <a:pPr>
              <a:buNone/>
            </a:pPr>
            <a:r>
              <a:rPr lang="it-IT" dirty="0"/>
              <a:t>Il </a:t>
            </a:r>
            <a:r>
              <a:rPr lang="it-IT" b="1" dirty="0"/>
              <a:t>fine-tuning</a:t>
            </a:r>
            <a:r>
              <a:rPr lang="it-IT" dirty="0"/>
              <a:t> è economico: partendo dal modello </a:t>
            </a:r>
            <a:r>
              <a:rPr lang="it-IT" dirty="0" err="1"/>
              <a:t>pre</a:t>
            </a:r>
            <a:r>
              <a:rPr lang="it-IT" dirty="0"/>
              <a:t>-addestrato, specializziamo per task specifici. Può essere fatto su una singola GPU in ore o giorni. Questo democratizza l'accesso: anche piccoli team possono creare modelli stato dell'arte per task specifici.</a:t>
            </a:r>
          </a:p>
          <a:p>
            <a:r>
              <a:rPr lang="it-IT" dirty="0"/>
              <a:t>La differenza di scala è </a:t>
            </a:r>
            <a:r>
              <a:rPr lang="it-IT" dirty="0" err="1"/>
              <a:t>notebole</a:t>
            </a:r>
            <a:r>
              <a:rPr lang="it-IT" dirty="0"/>
              <a:t>. </a:t>
            </a:r>
            <a:r>
              <a:rPr lang="it-IT" dirty="0" err="1"/>
              <a:t>Pre</a:t>
            </a:r>
            <a:r>
              <a:rPr lang="it-IT" dirty="0"/>
              <a:t>-training GPT-3 è costato milioni di dollari. Fine-tuning per un task specifico può costare centinaia. Questo rapporto 10,000:1 rende il paradigma </a:t>
            </a:r>
            <a:r>
              <a:rPr lang="it-IT" dirty="0" err="1"/>
              <a:t>pre-train</a:t>
            </a:r>
            <a:r>
              <a:rPr lang="it-IT" dirty="0"/>
              <a:t>/fine-</a:t>
            </a:r>
            <a:r>
              <a:rPr lang="it-IT" dirty="0" err="1"/>
              <a:t>tune</a:t>
            </a:r>
            <a:r>
              <a:rPr lang="it-IT" dirty="0"/>
              <a:t> essenziale per l'AI moderna.</a:t>
            </a:r>
          </a:p>
          <a:p>
            <a:endParaRPr lang="it-IT" dirty="0"/>
          </a:p>
        </p:txBody>
      </p:sp>
      <p:sp>
        <p:nvSpPr>
          <p:cNvPr id="4" name="Segnaposto numero diapositiva 3"/>
          <p:cNvSpPr>
            <a:spLocks noGrp="1"/>
          </p:cNvSpPr>
          <p:nvPr>
            <p:ph type="sldNum" sz="quarter" idx="5"/>
          </p:nvPr>
        </p:nvSpPr>
        <p:spPr/>
        <p:txBody>
          <a:bodyPr/>
          <a:lstStyle/>
          <a:p>
            <a:fld id="{8B459891-405E-452F-8EEF-8570DF5486EF}" type="slidenum">
              <a:rPr lang="it-IT" smtClean="0"/>
              <a:t>18</a:t>
            </a:fld>
            <a:endParaRPr lang="it-IT"/>
          </a:p>
        </p:txBody>
      </p:sp>
    </p:spTree>
    <p:extLst>
      <p:ext uri="{BB962C8B-B14F-4D97-AF65-F5344CB8AC3E}">
        <p14:creationId xmlns:p14="http://schemas.microsoft.com/office/powerpoint/2010/main" val="116780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err="1"/>
              <a:t>Hugging</a:t>
            </a:r>
            <a:r>
              <a:rPr lang="it-IT" dirty="0"/>
              <a:t> Face è diventato il GitHub del machine learning, rivoluzionando come condividiamo e utilizziamo modelli. La piattaforma ospita oltre 100,000 modelli </a:t>
            </a:r>
            <a:r>
              <a:rPr lang="it-IT" dirty="0" err="1"/>
              <a:t>pre</a:t>
            </a:r>
            <a:r>
              <a:rPr lang="it-IT" dirty="0"/>
              <a:t>-addestrati, da piccoli modelli specializzati a giganti come GPT-J.</a:t>
            </a:r>
          </a:p>
          <a:p>
            <a:pPr>
              <a:buNone/>
            </a:pPr>
            <a:r>
              <a:rPr lang="it-IT" dirty="0"/>
              <a:t>L'ecosistema </a:t>
            </a:r>
            <a:r>
              <a:rPr lang="it-IT" dirty="0" err="1"/>
              <a:t>Hugging</a:t>
            </a:r>
            <a:r>
              <a:rPr lang="it-IT" dirty="0"/>
              <a:t> Face include:</a:t>
            </a:r>
          </a:p>
          <a:p>
            <a:pPr>
              <a:buFont typeface="Arial" panose="020B0604020202020204" pitchFamily="34" charset="0"/>
              <a:buChar char="•"/>
            </a:pPr>
            <a:r>
              <a:rPr lang="it-IT" b="1" dirty="0"/>
              <a:t>Model Hub</a:t>
            </a:r>
            <a:r>
              <a:rPr lang="it-IT" dirty="0"/>
              <a:t>: repository di modelli con </a:t>
            </a:r>
            <a:r>
              <a:rPr lang="it-IT" dirty="0" err="1"/>
              <a:t>versioning</a:t>
            </a:r>
            <a:r>
              <a:rPr lang="it-IT" dirty="0"/>
              <a:t> e documentazione</a:t>
            </a:r>
          </a:p>
          <a:p>
            <a:pPr>
              <a:buFont typeface="Arial" panose="020B0604020202020204" pitchFamily="34" charset="0"/>
              <a:buChar char="•"/>
            </a:pPr>
            <a:r>
              <a:rPr lang="it-IT" b="1" dirty="0"/>
              <a:t>Datasets</a:t>
            </a:r>
            <a:r>
              <a:rPr lang="it-IT" dirty="0"/>
              <a:t>: migliaia di dataset pronti all'uso</a:t>
            </a:r>
          </a:p>
          <a:p>
            <a:pPr>
              <a:buFont typeface="Arial" panose="020B0604020202020204" pitchFamily="34" charset="0"/>
              <a:buChar char="•"/>
            </a:pPr>
            <a:r>
              <a:rPr lang="it-IT" b="1" dirty="0"/>
              <a:t>Transformers library</a:t>
            </a:r>
            <a:r>
              <a:rPr lang="it-IT" dirty="0"/>
              <a:t>: API unificata per usare qualsiasi modello</a:t>
            </a:r>
          </a:p>
          <a:p>
            <a:pPr>
              <a:buFont typeface="Arial" panose="020B0604020202020204" pitchFamily="34" charset="0"/>
              <a:buChar char="•"/>
            </a:pPr>
            <a:r>
              <a:rPr lang="it-IT" b="1" dirty="0" err="1"/>
              <a:t>Spaces</a:t>
            </a:r>
            <a:r>
              <a:rPr lang="it-IT" dirty="0"/>
              <a:t>: </a:t>
            </a:r>
            <a:r>
              <a:rPr lang="it-IT" dirty="0" err="1"/>
              <a:t>deploy</a:t>
            </a:r>
            <a:r>
              <a:rPr lang="it-IT" dirty="0"/>
              <a:t> facile di demo e applicazioni</a:t>
            </a:r>
          </a:p>
          <a:p>
            <a:r>
              <a:rPr lang="it-IT" dirty="0"/>
              <a:t>L'impatto sulla democratizzazione dell'AI è profondo. Un ricercatore in un paese in via di sviluppo può accedere agli stessi modelli stato dell'arte di Google o Meta. Startup possono </a:t>
            </a:r>
            <a:r>
              <a:rPr lang="it-IT" dirty="0" err="1"/>
              <a:t>prototipare</a:t>
            </a:r>
            <a:r>
              <a:rPr lang="it-IT" dirty="0"/>
              <a:t> rapidamente senza investimenti massicci in training.</a:t>
            </a:r>
          </a:p>
          <a:p>
            <a:endParaRPr lang="it-IT" dirty="0"/>
          </a:p>
        </p:txBody>
      </p:sp>
      <p:sp>
        <p:nvSpPr>
          <p:cNvPr id="4" name="Segnaposto numero diapositiva 3"/>
          <p:cNvSpPr>
            <a:spLocks noGrp="1"/>
          </p:cNvSpPr>
          <p:nvPr>
            <p:ph type="sldNum" sz="quarter" idx="5"/>
          </p:nvPr>
        </p:nvSpPr>
        <p:spPr/>
        <p:txBody>
          <a:bodyPr/>
          <a:lstStyle/>
          <a:p>
            <a:fld id="{8B459891-405E-452F-8EEF-8570DF5486EF}" type="slidenum">
              <a:rPr lang="it-IT" smtClean="0"/>
              <a:t>19</a:t>
            </a:fld>
            <a:endParaRPr lang="it-IT"/>
          </a:p>
        </p:txBody>
      </p:sp>
    </p:spTree>
    <p:extLst>
      <p:ext uri="{BB962C8B-B14F-4D97-AF65-F5344CB8AC3E}">
        <p14:creationId xmlns:p14="http://schemas.microsoft.com/office/powerpoint/2010/main" val="574038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A3AE7AE-B380-46E7-86ED-9D38CF9B0EE5}" type="slidenum">
              <a:rPr kumimoji="0" lang="it-IT"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it-IT"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258371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Vorrei condividere il nostro contributo alla comunità: un modello </a:t>
            </a:r>
            <a:r>
              <a:rPr lang="it-IT" dirty="0" err="1"/>
              <a:t>RoBERTa</a:t>
            </a:r>
            <a:r>
              <a:rPr lang="it-IT" dirty="0"/>
              <a:t> fine-</a:t>
            </a:r>
            <a:r>
              <a:rPr lang="it-IT" dirty="0" err="1"/>
              <a:t>tuned</a:t>
            </a:r>
            <a:r>
              <a:rPr lang="it-IT" dirty="0"/>
              <a:t> per identificare Data-</a:t>
            </a:r>
            <a:r>
              <a:rPr lang="it-IT" dirty="0" err="1"/>
              <a:t>Driven</a:t>
            </a:r>
            <a:r>
              <a:rPr lang="it-IT" dirty="0"/>
              <a:t> Innovation (DDI). Il DDI è l'uso di </a:t>
            </a:r>
            <a:r>
              <a:rPr lang="it-IT" dirty="0" err="1"/>
              <a:t>analytics</a:t>
            </a:r>
            <a:r>
              <a:rPr lang="it-IT" dirty="0"/>
              <a:t> e insights dai dati per creare nuovi prodotti, servizi o modelli di business.</a:t>
            </a:r>
          </a:p>
          <a:p>
            <a:pPr>
              <a:buNone/>
            </a:pPr>
            <a:r>
              <a:rPr lang="it-IT" dirty="0"/>
              <a:t>Abbiamo scelto </a:t>
            </a:r>
            <a:r>
              <a:rPr lang="it-IT" dirty="0" err="1"/>
              <a:t>RoBERTa</a:t>
            </a:r>
            <a:r>
              <a:rPr lang="it-IT" dirty="0"/>
              <a:t> (</a:t>
            </a:r>
            <a:r>
              <a:rPr lang="it-IT" dirty="0" err="1"/>
              <a:t>Robustly</a:t>
            </a:r>
            <a:r>
              <a:rPr lang="it-IT" dirty="0"/>
              <a:t> </a:t>
            </a:r>
            <a:r>
              <a:rPr lang="it-IT" dirty="0" err="1"/>
              <a:t>Optimized</a:t>
            </a:r>
            <a:r>
              <a:rPr lang="it-IT" dirty="0"/>
              <a:t> BERT) per la sua superiore comprensione del contesto. Il nostro dataset specializzato include migliaia di testi annotati da esperti di innovazione. Il modello può identificare automaticamente quando un testo descrive innovazione guidata dai dati versus innovazione tradizionale.</a:t>
            </a:r>
          </a:p>
          <a:p>
            <a:r>
              <a:rPr lang="it-IT" dirty="0"/>
              <a:t>Il modello è disponibile su </a:t>
            </a:r>
            <a:r>
              <a:rPr lang="it-IT" dirty="0" err="1"/>
              <a:t>Hugging</a:t>
            </a:r>
            <a:r>
              <a:rPr lang="it-IT" dirty="0"/>
              <a:t> Face per la comunità. Questo </a:t>
            </a:r>
            <a:r>
              <a:rPr lang="it-IT" dirty="0" err="1"/>
              <a:t>exemplifica</a:t>
            </a:r>
            <a:r>
              <a:rPr lang="it-IT" dirty="0"/>
              <a:t> il ciclo virtuoso: costruiamo sui modelli esistenti, aggiungiamo valore specializzato, e condividiamo per altri.</a:t>
            </a:r>
          </a:p>
          <a:p>
            <a:endParaRPr lang="it-IT" dirty="0"/>
          </a:p>
          <a:p>
            <a:r>
              <a:rPr lang="it-IT" dirty="0" err="1"/>
              <a:t>RoBERTa</a:t>
            </a:r>
            <a:r>
              <a:rPr lang="it-IT" dirty="0"/>
              <a:t> è un modello di intelligenza artificiale sviluppato da Facebook che migliora BERT mantenendo la stessa architettura ma modificando il processo di addestramento. Le principali innovazioni includono l'uso di dieci volte più dati, l'eliminazione del task di predizione delle frasi consecutive (ritenuto inutile), e l'implementazione del mascheramento dinamico delle parole durante l'addestramento.</a:t>
            </a:r>
          </a:p>
        </p:txBody>
      </p:sp>
      <p:sp>
        <p:nvSpPr>
          <p:cNvPr id="4" name="Segnaposto numero diapositiva 3"/>
          <p:cNvSpPr>
            <a:spLocks noGrp="1"/>
          </p:cNvSpPr>
          <p:nvPr>
            <p:ph type="sldNum" sz="quarter" idx="5"/>
          </p:nvPr>
        </p:nvSpPr>
        <p:spPr/>
        <p:txBody>
          <a:bodyPr/>
          <a:lstStyle/>
          <a:p>
            <a:fld id="{8B459891-405E-452F-8EEF-8570DF5486EF}" type="slidenum">
              <a:rPr lang="it-IT" smtClean="0"/>
              <a:t>20</a:t>
            </a:fld>
            <a:endParaRPr lang="it-IT"/>
          </a:p>
        </p:txBody>
      </p:sp>
    </p:spTree>
    <p:extLst>
      <p:ext uri="{BB962C8B-B14F-4D97-AF65-F5344CB8AC3E}">
        <p14:creationId xmlns:p14="http://schemas.microsoft.com/office/powerpoint/2010/main" val="4221442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L'evoluzione dei Transformer ha prodotto quattro architetture dominanti, ognuna ottimizzata per casi d'uso specifici:</a:t>
            </a:r>
          </a:p>
          <a:p>
            <a:pPr>
              <a:buNone/>
            </a:pPr>
            <a:r>
              <a:rPr lang="it-IT" b="1" dirty="0"/>
              <a:t>Encoder-</a:t>
            </a:r>
            <a:r>
              <a:rPr lang="it-IT" b="1" dirty="0" err="1"/>
              <a:t>Only</a:t>
            </a:r>
            <a:r>
              <a:rPr lang="it-IT" dirty="0"/>
              <a:t> (BERT-family): che sono Campioni della comprensione profonda. Vedono l'intero contesto </a:t>
            </a:r>
            <a:r>
              <a:rPr lang="it-IT" dirty="0" err="1"/>
              <a:t>bidirezionalmente</a:t>
            </a:r>
            <a:r>
              <a:rPr lang="it-IT" dirty="0"/>
              <a:t>, rendendoli ideali per task che richiedono comprensione. Applicazioni includono sistemi di </a:t>
            </a:r>
            <a:r>
              <a:rPr lang="it-IT" dirty="0" err="1"/>
              <a:t>retrieval</a:t>
            </a:r>
            <a:r>
              <a:rPr lang="it-IT" dirty="0"/>
              <a:t> avanzati, </a:t>
            </a:r>
            <a:r>
              <a:rPr lang="it-IT" dirty="0" err="1"/>
              <a:t>embedding</a:t>
            </a:r>
            <a:r>
              <a:rPr lang="it-IT" dirty="0"/>
              <a:t> di documenti, e NLU specializzato.</a:t>
            </a:r>
          </a:p>
          <a:p>
            <a:pPr>
              <a:buNone/>
            </a:pPr>
            <a:r>
              <a:rPr lang="it-IT" b="1" dirty="0"/>
              <a:t>Decoder-</a:t>
            </a:r>
            <a:r>
              <a:rPr lang="it-IT" b="1" dirty="0" err="1"/>
              <a:t>Only</a:t>
            </a:r>
            <a:r>
              <a:rPr lang="it-IT" dirty="0"/>
              <a:t> (GPT-family): I giganti della generazione. Caratterizzati da scala massiva e capacità multimodali. Mostrano strong </a:t>
            </a:r>
            <a:r>
              <a:rPr lang="it-IT" dirty="0" err="1"/>
              <a:t>emergent</a:t>
            </a:r>
            <a:r>
              <a:rPr lang="it-IT" dirty="0"/>
              <a:t> </a:t>
            </a:r>
            <a:r>
              <a:rPr lang="it-IT" dirty="0" err="1"/>
              <a:t>abilities</a:t>
            </a:r>
            <a:r>
              <a:rPr lang="it-IT" dirty="0"/>
              <a:t>: ragionamento e seguimento di istruzioni complesse. L'attenzione causale li rende naturalmente adatti alla generazione di testo.</a:t>
            </a:r>
          </a:p>
          <a:p>
            <a:pPr>
              <a:buNone/>
            </a:pPr>
            <a:r>
              <a:rPr lang="it-IT" b="1" dirty="0"/>
              <a:t>Encoder-Decoder</a:t>
            </a:r>
            <a:r>
              <a:rPr lang="it-IT" dirty="0"/>
              <a:t> (T5-family): Il meglio di entrambi i mondi. L'encoder comprende l'input </a:t>
            </a:r>
            <a:r>
              <a:rPr lang="it-IT" dirty="0" err="1"/>
              <a:t>bidirezionalmente</a:t>
            </a:r>
            <a:r>
              <a:rPr lang="it-IT" dirty="0"/>
              <a:t>, il decoder genera </a:t>
            </a:r>
            <a:r>
              <a:rPr lang="it-IT" dirty="0" err="1"/>
              <a:t>autoregressivamente</a:t>
            </a:r>
            <a:r>
              <a:rPr lang="it-IT" dirty="0"/>
              <a:t>. Rimangono ottimali per task di trasformazione strutturata come traduzione e </a:t>
            </a:r>
            <a:r>
              <a:rPr lang="it-IT" dirty="0" err="1"/>
              <a:t>summary</a:t>
            </a:r>
            <a:r>
              <a:rPr lang="it-IT" dirty="0"/>
              <a:t>..</a:t>
            </a:r>
          </a:p>
          <a:p>
            <a:r>
              <a:rPr lang="it-IT" b="1" dirty="0" err="1"/>
              <a:t>Mixture</a:t>
            </a:r>
            <a:r>
              <a:rPr lang="it-IT" b="1" dirty="0"/>
              <a:t> of </a:t>
            </a:r>
            <a:r>
              <a:rPr lang="it-IT" b="1" dirty="0" err="1"/>
              <a:t>Experts</a:t>
            </a:r>
            <a:r>
              <a:rPr lang="it-IT" dirty="0"/>
              <a:t> (</a:t>
            </a:r>
            <a:r>
              <a:rPr lang="it-IT" dirty="0" err="1"/>
              <a:t>MoE</a:t>
            </a:r>
            <a:r>
              <a:rPr lang="it-IT" dirty="0"/>
              <a:t>): La frontiera dell'efficienza. Invece di attivare tutti i parametri, router networks selezionano dinamicamente subset di "esperti" per ogni token. Questo permette di essere </a:t>
            </a:r>
            <a:r>
              <a:rPr lang="it-IT" dirty="0" err="1"/>
              <a:t>piu</a:t>
            </a:r>
            <a:r>
              <a:rPr lang="it-IT" dirty="0"/>
              <a:t> veloci</a:t>
            </a:r>
          </a:p>
          <a:p>
            <a:endParaRPr lang="it-IT" dirty="0"/>
          </a:p>
        </p:txBody>
      </p:sp>
      <p:sp>
        <p:nvSpPr>
          <p:cNvPr id="4" name="Segnaposto numero diapositiva 3"/>
          <p:cNvSpPr>
            <a:spLocks noGrp="1"/>
          </p:cNvSpPr>
          <p:nvPr>
            <p:ph type="sldNum" sz="quarter" idx="5"/>
          </p:nvPr>
        </p:nvSpPr>
        <p:spPr/>
        <p:txBody>
          <a:bodyPr/>
          <a:lstStyle/>
          <a:p>
            <a:fld id="{8B459891-405E-452F-8EEF-8570DF5486EF}" type="slidenum">
              <a:rPr lang="it-IT" smtClean="0"/>
              <a:t>21</a:t>
            </a:fld>
            <a:endParaRPr lang="it-IT"/>
          </a:p>
        </p:txBody>
      </p:sp>
    </p:spTree>
    <p:extLst>
      <p:ext uri="{BB962C8B-B14F-4D97-AF65-F5344CB8AC3E}">
        <p14:creationId xmlns:p14="http://schemas.microsoft.com/office/powerpoint/2010/main" val="1086096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Cosa significa quando diciamo che gli LLM "ragionano"? Non è </a:t>
            </a:r>
            <a:r>
              <a:rPr lang="it-IT" dirty="0" err="1"/>
              <a:t>reasoning</a:t>
            </a:r>
            <a:r>
              <a:rPr lang="it-IT" dirty="0"/>
              <a:t> classico dell'AI - non c'è logica formale, non manipolazione simbolica come nei sistemi esperti tradizionali.</a:t>
            </a:r>
          </a:p>
          <a:p>
            <a:pPr>
              <a:buNone/>
            </a:pPr>
            <a:r>
              <a:rPr lang="it-IT" dirty="0"/>
              <a:t>Il </a:t>
            </a:r>
            <a:r>
              <a:rPr lang="it-IT" dirty="0" err="1"/>
              <a:t>reasoning</a:t>
            </a:r>
            <a:r>
              <a:rPr lang="it-IT" dirty="0"/>
              <a:t> degli LLM è meglio definito come </a:t>
            </a:r>
            <a:r>
              <a:rPr lang="it-IT" dirty="0" err="1"/>
              <a:t>problem</a:t>
            </a:r>
            <a:r>
              <a:rPr lang="it-IT" dirty="0"/>
              <a:t>-solving complesso multi-step che </a:t>
            </a:r>
            <a:r>
              <a:rPr lang="it-IT" i="1" dirty="0"/>
              <a:t>appare</a:t>
            </a:r>
            <a:r>
              <a:rPr lang="it-IT" dirty="0"/>
              <a:t> richiedere comprensione. Le capacità chiave includono:</a:t>
            </a:r>
          </a:p>
          <a:p>
            <a:pPr>
              <a:buFont typeface="Arial" panose="020B0604020202020204" pitchFamily="34" charset="0"/>
              <a:buChar char="•"/>
            </a:pPr>
            <a:r>
              <a:rPr lang="it-IT" b="1" dirty="0"/>
              <a:t>Matematica e Codice</a:t>
            </a:r>
            <a:r>
              <a:rPr lang="it-IT" dirty="0"/>
              <a:t>: Risolvere problemi complessi, debuggare programmi</a:t>
            </a:r>
          </a:p>
          <a:p>
            <a:pPr>
              <a:buFont typeface="Arial" panose="020B0604020202020204" pitchFamily="34" charset="0"/>
              <a:buChar char="•"/>
            </a:pPr>
            <a:r>
              <a:rPr lang="it-IT" b="1" dirty="0"/>
              <a:t>Seguimento Istruzioni</a:t>
            </a:r>
            <a:r>
              <a:rPr lang="it-IT" dirty="0"/>
              <a:t>: Eseguire direttive intricate e multi-parte</a:t>
            </a:r>
          </a:p>
          <a:p>
            <a:pPr>
              <a:buFont typeface="Arial" panose="020B0604020202020204" pitchFamily="34" charset="0"/>
              <a:buChar char="•"/>
            </a:pPr>
            <a:r>
              <a:rPr lang="it-IT" b="1" dirty="0"/>
              <a:t>Sintesi</a:t>
            </a:r>
            <a:r>
              <a:rPr lang="it-IT" dirty="0"/>
              <a:t>: Combinare informazioni da fonti diverse</a:t>
            </a:r>
          </a:p>
          <a:p>
            <a:pPr>
              <a:buFont typeface="Arial" panose="020B0604020202020204" pitchFamily="34" charset="0"/>
              <a:buChar char="•"/>
            </a:pPr>
            <a:r>
              <a:rPr lang="it-IT" b="1" dirty="0"/>
              <a:t>Pensiero Causale</a:t>
            </a:r>
            <a:r>
              <a:rPr lang="it-IT" dirty="0"/>
              <a:t>: Identificazione base di cause ed effetti</a:t>
            </a:r>
          </a:p>
          <a:p>
            <a:pPr>
              <a:buFont typeface="Arial" panose="020B0604020202020204" pitchFamily="34" charset="0"/>
              <a:buChar char="•"/>
            </a:pPr>
            <a:r>
              <a:rPr lang="it-IT" b="1" dirty="0"/>
              <a:t>Pianificazione</a:t>
            </a:r>
            <a:r>
              <a:rPr lang="it-IT" dirty="0"/>
              <a:t>: Scomporre obiettivi in passi azionabili</a:t>
            </a:r>
            <a:br>
              <a:rPr lang="it-IT" dirty="0"/>
            </a:br>
            <a:endParaRPr lang="it-IT" dirty="0"/>
          </a:p>
          <a:p>
            <a:r>
              <a:rPr lang="it-IT" dirty="0"/>
              <a:t>L'insight chiave è che </a:t>
            </a:r>
            <a:r>
              <a:rPr lang="it-IT" i="1" dirty="0"/>
              <a:t>sembra</a:t>
            </a:r>
            <a:r>
              <a:rPr lang="it-IT" dirty="0"/>
              <a:t> pensiero perché il modello processa informazioni sequenzialmente, costruisce su passi precedenti, e arriva a conclusioni coerenti. Ma è comportamento appreso dal training, non deliberazione cosciente.</a:t>
            </a:r>
          </a:p>
          <a:p>
            <a:endParaRPr lang="it-IT" dirty="0"/>
          </a:p>
        </p:txBody>
      </p:sp>
      <p:sp>
        <p:nvSpPr>
          <p:cNvPr id="4" name="Segnaposto numero diapositiva 3"/>
          <p:cNvSpPr>
            <a:spLocks noGrp="1"/>
          </p:cNvSpPr>
          <p:nvPr>
            <p:ph type="sldNum" sz="quarter" idx="5"/>
          </p:nvPr>
        </p:nvSpPr>
        <p:spPr/>
        <p:txBody>
          <a:bodyPr/>
          <a:lstStyle/>
          <a:p>
            <a:fld id="{8B459891-405E-452F-8EEF-8570DF5486EF}" type="slidenum">
              <a:rPr lang="it-IT" smtClean="0"/>
              <a:t>22</a:t>
            </a:fld>
            <a:endParaRPr lang="it-IT"/>
          </a:p>
        </p:txBody>
      </p:sp>
    </p:spTree>
    <p:extLst>
      <p:ext uri="{BB962C8B-B14F-4D97-AF65-F5344CB8AC3E}">
        <p14:creationId xmlns:p14="http://schemas.microsoft.com/office/powerpoint/2010/main" val="3726765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Iniziamo con una domanda fondamentale: cos'è il Natural Language Processing? L'NLP è un campo all'intersezione tra linguistica e machine learning che si occupa di far comprendere alle macchine il linguaggio umano in tutte le sue sfumature. Ma perché è così importante? Pensate a quante volte al giorno interagite con sistemi basati su NLP: quando chiedete qualcosa a Siri, quando Google completa automaticamente le vostre ricerche, quando ricevete suggerimenti di risposta nelle email.</a:t>
            </a:r>
          </a:p>
          <a:p>
            <a:pPr>
              <a:buNone/>
            </a:pPr>
            <a:r>
              <a:rPr lang="it-IT" dirty="0"/>
              <a:t>L'obiettivo dell'NLP non è semplicemente processare parole individuali come simboli isolati. Il vero obiettivo è catturare il contesto, le relazioni semantiche, le sfumature di significato che rendono il linguaggio umano così ricco e complesso. Quando dico «pesca", mi riferisco ad un frutto o al fatto di pescare bordo di un fiume? Solo il contesto può dirlo, e questo è esattamente ciò che l'NLP cerca di insegnare alle macchine.</a:t>
            </a:r>
          </a:p>
          <a:p>
            <a:pPr>
              <a:buNone/>
            </a:pPr>
            <a:r>
              <a:rPr lang="it-IT" dirty="0"/>
              <a:t>Vediamo ora le principali categorie di task NLP. La </a:t>
            </a:r>
            <a:r>
              <a:rPr lang="it-IT" b="1" dirty="0"/>
              <a:t>classificazione di intere frasi</a:t>
            </a:r>
            <a:r>
              <a:rPr lang="it-IT" dirty="0"/>
              <a:t> include l'analisi del sentiment - determinare se una recensione è positiva o negativa - o il rilevamento dello spam. Immaginate quanto sia cruciale per aziende come Amazon analizzare milioni di recensioni per capire il sentiment dei clienti.</a:t>
            </a:r>
          </a:p>
          <a:p>
            <a:pPr>
              <a:buNone/>
            </a:pPr>
            <a:r>
              <a:rPr lang="it-IT" dirty="0"/>
              <a:t>La </a:t>
            </a:r>
            <a:r>
              <a:rPr lang="it-IT" b="1" dirty="0"/>
              <a:t>classificazione di ogni parola</a:t>
            </a:r>
            <a:r>
              <a:rPr lang="it-IT" dirty="0"/>
              <a:t> in una frase è fondamentale per il </a:t>
            </a:r>
            <a:r>
              <a:rPr lang="it-IT" dirty="0" err="1"/>
              <a:t>parsing</a:t>
            </a:r>
            <a:r>
              <a:rPr lang="it-IT" dirty="0"/>
              <a:t> grammaticale e il riconoscimento di entità nominate. Quando scriviamo "Mario Rossi lavora per Google a Milano", il sistema deve riconoscere che "Mario Rossi" è una persona, "Google" un'organizzazione e "Milano" un luogo.</a:t>
            </a:r>
          </a:p>
          <a:p>
            <a:pPr>
              <a:buNone/>
            </a:pPr>
            <a:r>
              <a:rPr lang="it-IT" dirty="0"/>
              <a:t>La </a:t>
            </a:r>
            <a:r>
              <a:rPr lang="it-IT" b="1" dirty="0"/>
              <a:t>generazione di contenuto testuale</a:t>
            </a:r>
            <a:r>
              <a:rPr lang="it-IT" dirty="0"/>
              <a:t> ha visto un'esplosione di applicazioni negli ultimi anni. Include il completamento automatico del testo, ma anche task più complessi come la generazione di articoli o codice. I modelli moderni possono generare testi coerenti di migliaia di parole.</a:t>
            </a:r>
          </a:p>
          <a:p>
            <a:pPr>
              <a:buNone/>
            </a:pPr>
            <a:r>
              <a:rPr lang="it-IT" dirty="0"/>
              <a:t>L'</a:t>
            </a:r>
            <a:r>
              <a:rPr lang="it-IT" b="1" dirty="0"/>
              <a:t>estrazione di risposte</a:t>
            </a:r>
            <a:r>
              <a:rPr lang="it-IT" dirty="0"/>
              <a:t> è alla base dei sistemi di </a:t>
            </a:r>
            <a:r>
              <a:rPr lang="it-IT" dirty="0" err="1"/>
              <a:t>question</a:t>
            </a:r>
            <a:r>
              <a:rPr lang="it-IT" dirty="0"/>
              <a:t> </a:t>
            </a:r>
            <a:r>
              <a:rPr lang="it-IT" dirty="0" err="1"/>
              <a:t>answering</a:t>
            </a:r>
            <a:r>
              <a:rPr lang="it-IT" dirty="0"/>
              <a:t>. Dato un contesto e una domanda, il sistema deve identificare la porzione di testo che contiene la risposta. Pensate a quanto sia utile per analizzare documenti legali o medici.</a:t>
            </a:r>
          </a:p>
          <a:p>
            <a:r>
              <a:rPr lang="it-IT" dirty="0"/>
              <a:t>Infine, la </a:t>
            </a:r>
            <a:r>
              <a:rPr lang="it-IT" b="1" dirty="0"/>
              <a:t>generazione di nuove frasi da input testuali</a:t>
            </a:r>
            <a:r>
              <a:rPr lang="it-IT" dirty="0"/>
              <a:t> include la traduzione automatica e la sintesi. Questi task richiedono non solo comprensione ma anche capacità di riformulazione e sintesi.</a:t>
            </a:r>
          </a:p>
          <a:p>
            <a:endParaRPr lang="it-IT" dirty="0"/>
          </a:p>
        </p:txBody>
      </p:sp>
      <p:sp>
        <p:nvSpPr>
          <p:cNvPr id="4" name="Segnaposto numero diapositiva 3"/>
          <p:cNvSpPr>
            <a:spLocks noGrp="1"/>
          </p:cNvSpPr>
          <p:nvPr>
            <p:ph type="sldNum" sz="quarter" idx="5"/>
          </p:nvPr>
        </p:nvSpPr>
        <p:spPr/>
        <p:txBody>
          <a:bodyPr/>
          <a:lstStyle/>
          <a:p>
            <a:pPr>
              <a:defRPr/>
            </a:pPr>
            <a:fld id="{BA3AE7AE-B380-46E7-86ED-9D38CF9B0EE5}" type="slidenum">
              <a:rPr lang="it-IT" smtClean="0"/>
              <a:pPr>
                <a:defRPr/>
              </a:pPr>
              <a:t>3</a:t>
            </a:fld>
            <a:endParaRPr lang="it-IT"/>
          </a:p>
        </p:txBody>
      </p:sp>
    </p:spTree>
    <p:extLst>
      <p:ext uri="{BB962C8B-B14F-4D97-AF65-F5344CB8AC3E}">
        <p14:creationId xmlns:p14="http://schemas.microsoft.com/office/powerpoint/2010/main" val="275610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È importante sottolineare che l'NLP moderno va ben oltre il testo scritto. Il </a:t>
            </a:r>
            <a:r>
              <a:rPr lang="it-IT" b="1" dirty="0"/>
              <a:t>riconoscimento vocale</a:t>
            </a:r>
            <a:r>
              <a:rPr lang="it-IT" dirty="0"/>
              <a:t> converte il parlato in testo, permettendo interazioni naturali con assistenti virtuali e sistemi di dettatura. Questa tecnologia ha raggiunto livelli di accuratezza impressionanti, gestendo accenti, rumori di fondo e variazioni di pronuncia.</a:t>
            </a:r>
          </a:p>
          <a:p>
            <a:pPr>
              <a:buNone/>
            </a:pPr>
            <a:r>
              <a:rPr lang="it-IT" dirty="0"/>
              <a:t>L'</a:t>
            </a:r>
            <a:r>
              <a:rPr lang="it-IT" b="1" dirty="0"/>
              <a:t>image </a:t>
            </a:r>
            <a:r>
              <a:rPr lang="it-IT" b="1" dirty="0" err="1"/>
              <a:t>captioning</a:t>
            </a:r>
            <a:r>
              <a:rPr lang="it-IT" dirty="0"/>
              <a:t> genera descrizioni testuali di immagini, un task che richiede la comprensione sia visiva che linguistica. Questo ha applicazioni cruciali per l'accessibilità, permettendo a persone non vedenti di "vedere" attraverso le descrizioni.</a:t>
            </a:r>
          </a:p>
          <a:p>
            <a:pPr>
              <a:buNone/>
            </a:pPr>
            <a:r>
              <a:rPr lang="it-IT" dirty="0"/>
              <a:t>Il </a:t>
            </a:r>
            <a:r>
              <a:rPr lang="it-IT" b="1" dirty="0"/>
              <a:t>text-to-video</a:t>
            </a:r>
            <a:r>
              <a:rPr lang="it-IT" dirty="0"/>
              <a:t>, come mostrato nell'esempio con Pikachu e </a:t>
            </a:r>
            <a:r>
              <a:rPr lang="it-IT" dirty="0" err="1"/>
              <a:t>Charmander</a:t>
            </a:r>
            <a:r>
              <a:rPr lang="it-IT" dirty="0"/>
              <a:t> che fanno snowboard, rappresenta la frontiera più avanzata. Modelli come DALL-E 3 e Sora possono generare video complessi da semplici descrizioni testuali. Pensate alle implicazioni per l'industria dell'intrattenimento, dell'educazione e del marketing.</a:t>
            </a:r>
          </a:p>
          <a:p>
            <a:r>
              <a:rPr lang="it-IT" dirty="0"/>
              <a:t>Questi esempi dimostrano come l'NLP sia diventato multimodale, integrando diverse forme di informazione per creare sistemi sempre più intelligenti e versatili.</a:t>
            </a:r>
          </a:p>
          <a:p>
            <a:endParaRPr lang="it-IT" dirty="0"/>
          </a:p>
        </p:txBody>
      </p:sp>
      <p:sp>
        <p:nvSpPr>
          <p:cNvPr id="4" name="Segnaposto numero diapositiva 3"/>
          <p:cNvSpPr>
            <a:spLocks noGrp="1"/>
          </p:cNvSpPr>
          <p:nvPr>
            <p:ph type="sldNum" sz="quarter" idx="5"/>
          </p:nvPr>
        </p:nvSpPr>
        <p:spPr/>
        <p:txBody>
          <a:bodyPr/>
          <a:lstStyle/>
          <a:p>
            <a:fld id="{8B459891-405E-452F-8EEF-8570DF5486EF}" type="slidenum">
              <a:rPr lang="it-IT" smtClean="0"/>
              <a:t>4</a:t>
            </a:fld>
            <a:endParaRPr lang="it-IT"/>
          </a:p>
        </p:txBody>
      </p:sp>
    </p:spTree>
    <p:extLst>
      <p:ext uri="{BB962C8B-B14F-4D97-AF65-F5344CB8AC3E}">
        <p14:creationId xmlns:p14="http://schemas.microsoft.com/office/powerpoint/2010/main" val="415042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Ma perché l'NLP è così difficile? Il problema fondamentale è che i computer non processano le informazioni come gli esseri umani. Quando noi leggiamo "Ho fame", comprendiamo istantaneamente non solo il significato letterale, ma anche le implicazioni emotive e pratiche. Per un computer, inizialmente, sono solo sequenze di bit.</a:t>
            </a:r>
          </a:p>
          <a:p>
            <a:pPr>
              <a:buNone/>
            </a:pPr>
            <a:r>
              <a:rPr lang="it-IT" dirty="0"/>
              <a:t>La sfida diventa ancora più evidente quando consideriamo la complessità del linguaggio. L'esempio di Google </a:t>
            </a:r>
            <a:r>
              <a:rPr lang="it-IT" dirty="0" err="1"/>
              <a:t>Translate</a:t>
            </a:r>
            <a:r>
              <a:rPr lang="it-IT" dirty="0"/>
              <a:t> che vedete - "</a:t>
            </a:r>
            <a:r>
              <a:rPr lang="it-IT" dirty="0" err="1"/>
              <a:t>whether</a:t>
            </a:r>
            <a:r>
              <a:rPr lang="it-IT" dirty="0"/>
              <a:t> </a:t>
            </a:r>
            <a:r>
              <a:rPr lang="it-IT" dirty="0" err="1"/>
              <a:t>is</a:t>
            </a:r>
            <a:r>
              <a:rPr lang="it-IT" dirty="0"/>
              <a:t> </a:t>
            </a:r>
            <a:r>
              <a:rPr lang="it-IT" dirty="0" err="1"/>
              <a:t>possible</a:t>
            </a:r>
            <a:r>
              <a:rPr lang="it-IT" dirty="0"/>
              <a:t> or </a:t>
            </a:r>
            <a:r>
              <a:rPr lang="it-IT" dirty="0" err="1"/>
              <a:t>not</a:t>
            </a:r>
            <a:r>
              <a:rPr lang="it-IT" dirty="0"/>
              <a:t>?" tradotto letteralmente come "montone castrato è possibile o no?" - illustra perfettamente come i primi sistemi di traduzione automatica fallivano nel catturare il vero significato. "</a:t>
            </a:r>
            <a:r>
              <a:rPr lang="it-IT" dirty="0" err="1"/>
              <a:t>Whether</a:t>
            </a:r>
            <a:r>
              <a:rPr lang="it-IT" dirty="0"/>
              <a:t>" (se) è stato confuso con "</a:t>
            </a:r>
            <a:r>
              <a:rPr lang="it-IT" dirty="0" err="1"/>
              <a:t>wether</a:t>
            </a:r>
            <a:r>
              <a:rPr lang="it-IT" dirty="0"/>
              <a:t>" (montone castrato), un errore che nessun essere umano commetterebbe ma che evidenzia la difficoltà di processare il linguaggio senza vera comprensione.</a:t>
            </a:r>
          </a:p>
          <a:p>
            <a:r>
              <a:rPr lang="it-IT" dirty="0"/>
              <a:t>Inoltre, il linguaggio evolve costantemente. Nuove parole nascono, significati cambiano, espressioni gergali emergono. I modelli devono essere abbastanza flessibili da adattarsi a questi cambiamenti mantenendo la comprensione del linguaggio esistente.</a:t>
            </a:r>
          </a:p>
          <a:p>
            <a:endParaRPr lang="it-IT" dirty="0"/>
          </a:p>
        </p:txBody>
      </p:sp>
      <p:sp>
        <p:nvSpPr>
          <p:cNvPr id="4" name="Segnaposto numero diapositiva 3"/>
          <p:cNvSpPr>
            <a:spLocks noGrp="1"/>
          </p:cNvSpPr>
          <p:nvPr>
            <p:ph type="sldNum" sz="quarter" idx="5"/>
          </p:nvPr>
        </p:nvSpPr>
        <p:spPr/>
        <p:txBody>
          <a:bodyPr/>
          <a:lstStyle/>
          <a:p>
            <a:fld id="{8B459891-405E-452F-8EEF-8570DF5486EF}" type="slidenum">
              <a:rPr lang="it-IT" smtClean="0"/>
              <a:t>5</a:t>
            </a:fld>
            <a:endParaRPr lang="it-IT"/>
          </a:p>
        </p:txBody>
      </p:sp>
    </p:spTree>
    <p:extLst>
      <p:ext uri="{BB962C8B-B14F-4D97-AF65-F5344CB8AC3E}">
        <p14:creationId xmlns:p14="http://schemas.microsoft.com/office/powerpoint/2010/main" val="3571303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Prima di introdurre i Transformer, è essenziale comprendere le architetture che li hanno preceduti. Le Reti Neurali Ricorrenti (RNN) sono state per anni lo standard per l'elaborazione di sequenze. La loro caratteristica distintiva è la capacità di mantenere una "memoria" dello stato precedente, permettendo di processare informazioni sequenziali come il testo o le serie temporali.</a:t>
            </a:r>
          </a:p>
          <a:p>
            <a:pPr>
              <a:buNone/>
            </a:pPr>
            <a:r>
              <a:rPr lang="it-IT" dirty="0"/>
              <a:t>Immaginate di leggere questa frase parola per parola. Il vostro cervello non dimentica le parole precedenti quando ne legge una nuova - mantiene un contesto. Le RNN cercano di replicare questo meccanismo. Ogni neurone riceve non solo l'input corrente ma anche informazioni sullo stato nascosto precedente, creando una sorta di memoria a breve termine.</a:t>
            </a:r>
          </a:p>
          <a:p>
            <a:pPr>
              <a:buNone/>
            </a:pPr>
            <a:r>
              <a:rPr lang="it-IT" dirty="0"/>
              <a:t>L’immagine mostra come l'informazione fluisce attraverso il tempo. Durante il </a:t>
            </a:r>
            <a:r>
              <a:rPr lang="it-IT" dirty="0" err="1"/>
              <a:t>forward</a:t>
            </a:r>
            <a:r>
              <a:rPr lang="it-IT" dirty="0"/>
              <a:t> pass, l'informazione si propaga da sinistra a destra, accumulando contesto. Durante la </a:t>
            </a:r>
            <a:r>
              <a:rPr lang="it-IT" dirty="0" err="1"/>
              <a:t>backpropagation</a:t>
            </a:r>
            <a:r>
              <a:rPr lang="it-IT" dirty="0"/>
              <a:t>, i gradienti fluiscono all'indietro nel tempo, permettendo alla rete di apprendere dipendenze temporali.</a:t>
            </a:r>
          </a:p>
          <a:p>
            <a:r>
              <a:rPr lang="it-IT" dirty="0"/>
              <a:t>Le applicazioni delle RNN sono state rivoluzionarie: dalla traduzione automatica al riconoscimento vocale, dall'analisi del sentiment alla generazione di testo. Tuttavia, come vedremo, presentano limitazioni significative che i Transformer hanno brillantemente superato.</a:t>
            </a:r>
          </a:p>
          <a:p>
            <a:endParaRPr lang="it-IT" dirty="0"/>
          </a:p>
        </p:txBody>
      </p:sp>
      <p:sp>
        <p:nvSpPr>
          <p:cNvPr id="4" name="Segnaposto numero diapositiva 3"/>
          <p:cNvSpPr>
            <a:spLocks noGrp="1"/>
          </p:cNvSpPr>
          <p:nvPr>
            <p:ph type="sldNum" sz="quarter" idx="5"/>
          </p:nvPr>
        </p:nvSpPr>
        <p:spPr/>
        <p:txBody>
          <a:bodyPr/>
          <a:lstStyle/>
          <a:p>
            <a:fld id="{8B459891-405E-452F-8EEF-8570DF5486EF}" type="slidenum">
              <a:rPr lang="it-IT" smtClean="0"/>
              <a:t>6</a:t>
            </a:fld>
            <a:endParaRPr lang="it-IT"/>
          </a:p>
        </p:txBody>
      </p:sp>
    </p:spTree>
    <p:extLst>
      <p:ext uri="{BB962C8B-B14F-4D97-AF65-F5344CB8AC3E}">
        <p14:creationId xmlns:p14="http://schemas.microsoft.com/office/powerpoint/2010/main" val="766521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Le </a:t>
            </a:r>
            <a:r>
              <a:rPr lang="it-IT" dirty="0" err="1"/>
              <a:t>Residual</a:t>
            </a:r>
            <a:r>
              <a:rPr lang="it-IT" dirty="0"/>
              <a:t> Networks, o </a:t>
            </a:r>
            <a:r>
              <a:rPr lang="it-IT" dirty="0" err="1"/>
              <a:t>ResNet</a:t>
            </a:r>
            <a:r>
              <a:rPr lang="it-IT" dirty="0"/>
              <a:t>, hanno introdotto un'innovazione apparentemente semplice ma profondamente impattante: le connessioni skip. L'idea è interessante </a:t>
            </a:r>
            <a:r>
              <a:rPr lang="it-IT" dirty="0" err="1"/>
              <a:t>perche</a:t>
            </a:r>
            <a:r>
              <a:rPr lang="it-IT" dirty="0"/>
              <a:t> invece di forzare ogni </a:t>
            </a:r>
            <a:r>
              <a:rPr lang="it-IT" dirty="0" err="1"/>
              <a:t>layer</a:t>
            </a:r>
            <a:r>
              <a:rPr lang="it-IT" dirty="0"/>
              <a:t> a imparare una trasformazione completa, permettiamo all'informazione di "saltare" alcuni </a:t>
            </a:r>
            <a:r>
              <a:rPr lang="it-IT" dirty="0" err="1"/>
              <a:t>layer</a:t>
            </a:r>
            <a:r>
              <a:rPr lang="it-IT" dirty="0"/>
              <a:t> attraverso connessioni dirette.</a:t>
            </a:r>
          </a:p>
          <a:p>
            <a:pPr>
              <a:buNone/>
            </a:pPr>
            <a:r>
              <a:rPr lang="it-IT" dirty="0"/>
              <a:t>Matematicamente, invece di apprendere direttamente H(x), la rete apprende F(x) = H(x) - x, dove x è l'input. Questo significa che la rete deve solo imparare la differenza residua, non l'intera trasformazione. Se la trasformazione ottimale è vicina all'identità, F(x) sarà vicino a zero, molto più facile da apprendere.</a:t>
            </a:r>
          </a:p>
          <a:p>
            <a:pPr>
              <a:buNone/>
            </a:pPr>
            <a:r>
              <a:rPr lang="it-IT" dirty="0"/>
              <a:t>Questa innovazione ha permesso di addestrare reti con oltre 100 </a:t>
            </a:r>
            <a:r>
              <a:rPr lang="it-IT" dirty="0" err="1"/>
              <a:t>layer</a:t>
            </a:r>
            <a:r>
              <a:rPr lang="it-IT" dirty="0"/>
              <a:t>, precedentemente impossibili a causa del problema del </a:t>
            </a:r>
            <a:r>
              <a:rPr lang="it-IT" dirty="0" err="1"/>
              <a:t>vanishing</a:t>
            </a:r>
            <a:r>
              <a:rPr lang="it-IT" dirty="0"/>
              <a:t> </a:t>
            </a:r>
            <a:r>
              <a:rPr lang="it-IT" dirty="0" err="1"/>
              <a:t>gradient</a:t>
            </a:r>
            <a:r>
              <a:rPr lang="it-IT" dirty="0"/>
              <a:t>. Le connessioni skip agiscono come "autostrade" per i gradienti durante la </a:t>
            </a:r>
            <a:r>
              <a:rPr lang="it-IT" dirty="0" err="1"/>
              <a:t>backpropagation</a:t>
            </a:r>
            <a:r>
              <a:rPr lang="it-IT" dirty="0"/>
              <a:t>, mantenendoli stabili anche attraverso molti </a:t>
            </a:r>
            <a:r>
              <a:rPr lang="it-IT" dirty="0" err="1"/>
              <a:t>layer</a:t>
            </a:r>
            <a:r>
              <a:rPr lang="it-IT" dirty="0"/>
              <a:t>.</a:t>
            </a:r>
          </a:p>
          <a:p>
            <a:r>
              <a:rPr lang="it-IT" dirty="0"/>
              <a:t>L'impatto delle </a:t>
            </a:r>
            <a:r>
              <a:rPr lang="it-IT" dirty="0" err="1"/>
              <a:t>ResNet</a:t>
            </a:r>
            <a:r>
              <a:rPr lang="it-IT" dirty="0"/>
              <a:t> è andato ben oltre la computer vision. Il concetto di connessioni residue è diventato fondamentale nell'architettura dei Transformer, dove ogni sub-</a:t>
            </a:r>
            <a:r>
              <a:rPr lang="it-IT" dirty="0" err="1"/>
              <a:t>layer</a:t>
            </a:r>
            <a:r>
              <a:rPr lang="it-IT" dirty="0"/>
              <a:t> ha la sua connessione skip. </a:t>
            </a:r>
          </a:p>
          <a:p>
            <a:endParaRPr lang="it-IT" dirty="0"/>
          </a:p>
        </p:txBody>
      </p:sp>
      <p:sp>
        <p:nvSpPr>
          <p:cNvPr id="4" name="Segnaposto numero diapositiva 3"/>
          <p:cNvSpPr>
            <a:spLocks noGrp="1"/>
          </p:cNvSpPr>
          <p:nvPr>
            <p:ph type="sldNum" sz="quarter" idx="5"/>
          </p:nvPr>
        </p:nvSpPr>
        <p:spPr/>
        <p:txBody>
          <a:bodyPr/>
          <a:lstStyle/>
          <a:p>
            <a:fld id="{8B459891-405E-452F-8EEF-8570DF5486EF}" type="slidenum">
              <a:rPr lang="it-IT" smtClean="0"/>
              <a:t>7</a:t>
            </a:fld>
            <a:endParaRPr lang="it-IT"/>
          </a:p>
        </p:txBody>
      </p:sp>
    </p:spTree>
    <p:extLst>
      <p:ext uri="{BB962C8B-B14F-4D97-AF65-F5344CB8AC3E}">
        <p14:creationId xmlns:p14="http://schemas.microsoft.com/office/powerpoint/2010/main" val="2970418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Ora esaminiamo criticamente le limitazioni di queste architetture precedenti. Per le RNN, il </a:t>
            </a:r>
            <a:r>
              <a:rPr lang="it-IT" b="1" dirty="0" err="1"/>
              <a:t>vanishing</a:t>
            </a:r>
            <a:r>
              <a:rPr lang="it-IT" b="1" dirty="0"/>
              <a:t> </a:t>
            </a:r>
            <a:r>
              <a:rPr lang="it-IT" b="1" dirty="0" err="1"/>
              <a:t>gradient</a:t>
            </a:r>
            <a:r>
              <a:rPr lang="it-IT" dirty="0"/>
              <a:t> è forse il problema maggiore. Man mano che i gradienti vengono propagati all'indietro nel tempo, vengono moltiplicati ripetutamente per valori piccoli, diventando esponenzialmente più piccoli. Questo rende impossibile apprendere dipendenze a lungo termine - la rete semplicemente "dimentica" informazioni distanti.</a:t>
            </a:r>
          </a:p>
          <a:p>
            <a:pPr>
              <a:buNone/>
            </a:pPr>
            <a:r>
              <a:rPr lang="it-IT" dirty="0"/>
              <a:t>Il problema opposto, l'</a:t>
            </a:r>
            <a:r>
              <a:rPr lang="it-IT" b="1" dirty="0" err="1"/>
              <a:t>exploding</a:t>
            </a:r>
            <a:r>
              <a:rPr lang="it-IT" b="1" dirty="0"/>
              <a:t> </a:t>
            </a:r>
            <a:r>
              <a:rPr lang="it-IT" b="1" dirty="0" err="1"/>
              <a:t>gradient</a:t>
            </a:r>
            <a:r>
              <a:rPr lang="it-IT" dirty="0"/>
              <a:t>, può causare instabilità numerica e divergenza dell'addestramento. La </a:t>
            </a:r>
            <a:r>
              <a:rPr lang="it-IT" b="1" dirty="0"/>
              <a:t>memoria a breve termine</a:t>
            </a:r>
            <a:r>
              <a:rPr lang="it-IT" dirty="0"/>
              <a:t> delle RNN limita la loro capacità di catturare contesto su lunghe sequenze. Il </a:t>
            </a:r>
            <a:r>
              <a:rPr lang="it-IT" b="1" dirty="0"/>
              <a:t>processing sequenziale</a:t>
            </a:r>
            <a:r>
              <a:rPr lang="it-IT" dirty="0"/>
              <a:t> impedisce la parallelizzazione, rendendo l'addestramento estremamente lento su GPU moderne ottimizzate per calcoli paralleli.</a:t>
            </a:r>
          </a:p>
          <a:p>
            <a:pPr>
              <a:buNone/>
            </a:pPr>
            <a:r>
              <a:rPr lang="it-IT" dirty="0"/>
              <a:t>L'</a:t>
            </a:r>
            <a:r>
              <a:rPr lang="it-IT" b="1" dirty="0"/>
              <a:t>information </a:t>
            </a:r>
            <a:r>
              <a:rPr lang="it-IT" b="1" dirty="0" err="1"/>
              <a:t>bottleneck</a:t>
            </a:r>
            <a:r>
              <a:rPr lang="it-IT" dirty="0"/>
              <a:t> è particolarmente problematico nei task </a:t>
            </a:r>
            <a:r>
              <a:rPr lang="it-IT" dirty="0" err="1"/>
              <a:t>sequence</a:t>
            </a:r>
            <a:r>
              <a:rPr lang="it-IT" dirty="0"/>
              <a:t>-to-</a:t>
            </a:r>
            <a:r>
              <a:rPr lang="it-IT" dirty="0" err="1"/>
              <a:t>sequence</a:t>
            </a:r>
            <a:r>
              <a:rPr lang="it-IT" dirty="0"/>
              <a:t>. Tutta l'informazione della sequenza di input deve essere compressa in un singolo vettore di stato nascosto - immaginate di dover riassumere un intero libro in una singola frase!</a:t>
            </a:r>
          </a:p>
          <a:p>
            <a:pPr>
              <a:buNone/>
            </a:pPr>
            <a:r>
              <a:rPr lang="it-IT" dirty="0"/>
              <a:t>Per le </a:t>
            </a:r>
            <a:r>
              <a:rPr lang="it-IT" dirty="0" err="1"/>
              <a:t>ResNet</a:t>
            </a:r>
            <a:r>
              <a:rPr lang="it-IT" dirty="0"/>
              <a:t>, la </a:t>
            </a:r>
            <a:r>
              <a:rPr lang="it-IT" b="1" dirty="0"/>
              <a:t>ridondanza delle feature</a:t>
            </a:r>
            <a:r>
              <a:rPr lang="it-IT" dirty="0"/>
              <a:t> significa che molti filtri imparano rappresentazioni simili, sprecando capacità. Sono progettate principalmente per immagini, con limitazioni architetturali per altri tipi di dati. Le connessioni skip, seppur utili, non sono sempre ottimali per ogni tipo di trasformazione.</a:t>
            </a:r>
          </a:p>
          <a:p>
            <a:r>
              <a:rPr lang="it-IT" dirty="0"/>
              <a:t>Queste limitazioni hanno creato la necessità di un nuovo paradigma - ed è qui che entrano in gioco i Transformer.</a:t>
            </a:r>
          </a:p>
          <a:p>
            <a:endParaRPr lang="en-US" dirty="0"/>
          </a:p>
          <a:p>
            <a:r>
              <a:rPr lang="en-US" dirty="0" err="1"/>
              <a:t>Anche</a:t>
            </a:r>
            <a:r>
              <a:rPr lang="en-US" dirty="0"/>
              <a:t> se poi </a:t>
            </a:r>
            <a:r>
              <a:rPr lang="en-US" dirty="0" err="1"/>
              <a:t>sia</a:t>
            </a:r>
            <a:r>
              <a:rPr lang="en-US" dirty="0"/>
              <a:t> le LSTM e le Gated </a:t>
            </a:r>
            <a:r>
              <a:rPr lang="en-US" dirty="0" err="1"/>
              <a:t>Reccurrent</a:t>
            </a:r>
            <a:r>
              <a:rPr lang="en-US" dirty="0"/>
              <a:t> Unit GRU </a:t>
            </a:r>
            <a:r>
              <a:rPr lang="en-US" dirty="0" err="1"/>
              <a:t>migliorano</a:t>
            </a:r>
            <a:r>
              <a:rPr lang="en-US" dirty="0"/>
              <a:t> la </a:t>
            </a:r>
            <a:r>
              <a:rPr lang="en-US" dirty="0" err="1"/>
              <a:t>situaione</a:t>
            </a:r>
            <a:r>
              <a:rPr lang="en-US" dirty="0"/>
              <a:t> </a:t>
            </a:r>
            <a:r>
              <a:rPr lang="en-US" dirty="0" err="1"/>
              <a:t>rimane</a:t>
            </a:r>
            <a:r>
              <a:rPr lang="en-US" dirty="0"/>
              <a:t> </a:t>
            </a:r>
            <a:r>
              <a:rPr lang="en-US" dirty="0" err="1"/>
              <a:t>comunque</a:t>
            </a:r>
            <a:r>
              <a:rPr lang="en-US" dirty="0"/>
              <a:t> il </a:t>
            </a:r>
            <a:r>
              <a:rPr lang="en-US" dirty="0" err="1"/>
              <a:t>problema</a:t>
            </a:r>
            <a:r>
              <a:rPr lang="en-US" dirty="0"/>
              <a:t> </a:t>
            </a:r>
            <a:r>
              <a:rPr lang="en-US" dirty="0" err="1"/>
              <a:t>della</a:t>
            </a:r>
            <a:r>
              <a:rPr lang="en-US" dirty="0"/>
              <a:t> computational inefficiency</a:t>
            </a:r>
            <a:endParaRPr lang="it-IT" dirty="0"/>
          </a:p>
        </p:txBody>
      </p:sp>
      <p:sp>
        <p:nvSpPr>
          <p:cNvPr id="4" name="Segnaposto numero diapositiva 3"/>
          <p:cNvSpPr>
            <a:spLocks noGrp="1"/>
          </p:cNvSpPr>
          <p:nvPr>
            <p:ph type="sldNum" sz="quarter" idx="5"/>
          </p:nvPr>
        </p:nvSpPr>
        <p:spPr/>
        <p:txBody>
          <a:bodyPr/>
          <a:lstStyle/>
          <a:p>
            <a:fld id="{8B459891-405E-452F-8EEF-8570DF5486EF}" type="slidenum">
              <a:rPr lang="it-IT" smtClean="0"/>
              <a:t>8</a:t>
            </a:fld>
            <a:endParaRPr lang="it-IT"/>
          </a:p>
        </p:txBody>
      </p:sp>
    </p:spTree>
    <p:extLst>
      <p:ext uri="{BB962C8B-B14F-4D97-AF65-F5344CB8AC3E}">
        <p14:creationId xmlns:p14="http://schemas.microsoft.com/office/powerpoint/2010/main" val="1630707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Instead of sequential processing, we can look at everything at once!</a:t>
            </a:r>
          </a:p>
          <a:p>
            <a:pPr>
              <a:buNone/>
            </a:pPr>
            <a:r>
              <a:rPr lang="it-IT" dirty="0"/>
              <a:t>Eccoci al cuore della rivoluzione: il meccanismo di attenzione. L'intuizione fondamentale è semplice ma geniale: invece di comprimere tutta l'informazione in un singolo vettore, perché non permettere al modello di "guardare" direttamente a tutte le posizioni dell'input quando prende decisioni?</a:t>
            </a:r>
          </a:p>
          <a:p>
            <a:pPr>
              <a:buNone/>
            </a:pPr>
            <a:r>
              <a:rPr lang="it-IT" dirty="0"/>
              <a:t>Il meccanismo Query-Key-Value è elegante nella sua semplicità. La </a:t>
            </a:r>
            <a:r>
              <a:rPr lang="it-IT" b="1" dirty="0"/>
              <a:t>Query</a:t>
            </a:r>
            <a:r>
              <a:rPr lang="it-IT" dirty="0"/>
              <a:t> rappresenta "cosa sto cercando?" - è la rappresentazione dell'elemento corrente che cerca informazioni. Le </a:t>
            </a:r>
            <a:r>
              <a:rPr lang="it-IT" b="1" dirty="0"/>
              <a:t>Keys</a:t>
            </a:r>
            <a:r>
              <a:rPr lang="it-IT" dirty="0"/>
              <a:t> rispondono "quali informazioni ho?" - sono le rappresentazioni di tutti gli elementi disponibili. I </a:t>
            </a:r>
            <a:r>
              <a:rPr lang="it-IT" b="1" dirty="0" err="1"/>
              <a:t>Values</a:t>
            </a:r>
            <a:r>
              <a:rPr lang="it-IT" dirty="0"/>
              <a:t> contengono "qual è il contenuto effettivo?" - l'informazione che verrà effettivamente utilizzata.</a:t>
            </a:r>
          </a:p>
          <a:p>
            <a:pPr>
              <a:buNone/>
            </a:pPr>
            <a:r>
              <a:rPr lang="it-IT" dirty="0"/>
              <a:t>Il processo funziona così: confrontiamo la Query con tutte le Keys per ottenere punteggi di attenzione. Questi punteggi indicano quanto ogni posizione è rilevante per la query corrente. Applichiamo poi la </a:t>
            </a:r>
            <a:r>
              <a:rPr lang="it-IT" dirty="0" err="1"/>
              <a:t>softmax</a:t>
            </a:r>
            <a:r>
              <a:rPr lang="it-IT" dirty="0"/>
              <a:t> per normalizzare questi punteggi in pesi che sommano a 1. Infine, calcoliamo una somma pesata dei </a:t>
            </a:r>
            <a:r>
              <a:rPr lang="it-IT" dirty="0" err="1"/>
              <a:t>Values</a:t>
            </a:r>
            <a:r>
              <a:rPr lang="it-IT" dirty="0"/>
              <a:t> usando questi pesi di attenzione.</a:t>
            </a:r>
          </a:p>
          <a:p>
            <a:r>
              <a:rPr lang="it-IT" dirty="0"/>
              <a:t>L'esempio della traduzione "The </a:t>
            </a:r>
            <a:r>
              <a:rPr lang="it-IT" dirty="0" err="1"/>
              <a:t>cat</a:t>
            </a:r>
            <a:r>
              <a:rPr lang="it-IT" dirty="0"/>
              <a:t> </a:t>
            </a:r>
            <a:r>
              <a:rPr lang="it-IT" dirty="0" err="1"/>
              <a:t>sat</a:t>
            </a:r>
            <a:r>
              <a:rPr lang="it-IT" dirty="0"/>
              <a:t>" → "Le chat..." illustra perfettamente il vantaggio. Quando generiamo "chat" in francese, il modello può attendere direttamente a "</a:t>
            </a:r>
            <a:r>
              <a:rPr lang="it-IT" dirty="0" err="1"/>
              <a:t>cat</a:t>
            </a:r>
            <a:r>
              <a:rPr lang="it-IT" dirty="0"/>
              <a:t>" nell'input, senza dover recuperare questa informazione attraverso una catena di stati nascosti. Questo risolve elegantemente il problema dell'information </a:t>
            </a:r>
            <a:r>
              <a:rPr lang="it-IT" dirty="0" err="1"/>
              <a:t>bottleneck</a:t>
            </a:r>
            <a:r>
              <a:rPr lang="it-IT" dirty="0"/>
              <a:t> delle RNN.</a:t>
            </a:r>
          </a:p>
          <a:p>
            <a:endParaRPr lang="it-IT" dirty="0"/>
          </a:p>
        </p:txBody>
      </p:sp>
      <p:sp>
        <p:nvSpPr>
          <p:cNvPr id="4" name="Segnaposto numero diapositiva 3"/>
          <p:cNvSpPr>
            <a:spLocks noGrp="1"/>
          </p:cNvSpPr>
          <p:nvPr>
            <p:ph type="sldNum" sz="quarter" idx="5"/>
          </p:nvPr>
        </p:nvSpPr>
        <p:spPr/>
        <p:txBody>
          <a:bodyPr/>
          <a:lstStyle/>
          <a:p>
            <a:fld id="{8B459891-405E-452F-8EEF-8570DF5486EF}" type="slidenum">
              <a:rPr lang="it-IT" smtClean="0"/>
              <a:t>9</a:t>
            </a:fld>
            <a:endParaRPr lang="it-IT"/>
          </a:p>
        </p:txBody>
      </p:sp>
    </p:spTree>
    <p:extLst>
      <p:ext uri="{BB962C8B-B14F-4D97-AF65-F5344CB8AC3E}">
        <p14:creationId xmlns:p14="http://schemas.microsoft.com/office/powerpoint/2010/main" val="4105358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E744D5-F865-41F1-4660-1C0E9AC1248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EF7DCE2-5B63-3E48-C897-9BF699FDF4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F0C42EF-1FDB-D8B9-68C4-4F2320771B4E}"/>
              </a:ext>
            </a:extLst>
          </p:cNvPr>
          <p:cNvSpPr>
            <a:spLocks noGrp="1"/>
          </p:cNvSpPr>
          <p:nvPr>
            <p:ph type="dt" sz="half" idx="10"/>
          </p:nvPr>
        </p:nvSpPr>
        <p:spPr/>
        <p:txBody>
          <a:bodyPr/>
          <a:lstStyle/>
          <a:p>
            <a:fld id="{BFE3B893-5892-4C8D-9091-D1205DADA6CE}" type="datetimeFigureOut">
              <a:rPr lang="it-IT" smtClean="0"/>
              <a:t>28/05/2025</a:t>
            </a:fld>
            <a:endParaRPr lang="it-IT"/>
          </a:p>
        </p:txBody>
      </p:sp>
      <p:sp>
        <p:nvSpPr>
          <p:cNvPr id="5" name="Segnaposto piè di pagina 4">
            <a:extLst>
              <a:ext uri="{FF2B5EF4-FFF2-40B4-BE49-F238E27FC236}">
                <a16:creationId xmlns:a16="http://schemas.microsoft.com/office/drawing/2014/main" id="{C4B9F556-2CE1-9EA0-F008-5E02D57FDFF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5E2B24F-5114-0835-F4B4-E301865B72B3}"/>
              </a:ext>
            </a:extLst>
          </p:cNvPr>
          <p:cNvSpPr>
            <a:spLocks noGrp="1"/>
          </p:cNvSpPr>
          <p:nvPr>
            <p:ph type="sldNum" sz="quarter" idx="12"/>
          </p:nvPr>
        </p:nvSpPr>
        <p:spPr/>
        <p:txBody>
          <a:bodyPr/>
          <a:lstStyle/>
          <a:p>
            <a:fld id="{66A80D1F-4F2E-4983-BE2D-71B0DF658C1C}" type="slidenum">
              <a:rPr lang="it-IT" smtClean="0"/>
              <a:t>‹N›</a:t>
            </a:fld>
            <a:endParaRPr lang="it-IT"/>
          </a:p>
        </p:txBody>
      </p:sp>
    </p:spTree>
    <p:extLst>
      <p:ext uri="{BB962C8B-B14F-4D97-AF65-F5344CB8AC3E}">
        <p14:creationId xmlns:p14="http://schemas.microsoft.com/office/powerpoint/2010/main" val="320065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EC0C48-A9D7-BCD1-5B5B-71938DEC37F6}"/>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7F5284F-7CD6-503F-A5D4-1DAD121D1BA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5ABA4DA-D209-552F-1DBE-4800F328F9E3}"/>
              </a:ext>
            </a:extLst>
          </p:cNvPr>
          <p:cNvSpPr>
            <a:spLocks noGrp="1"/>
          </p:cNvSpPr>
          <p:nvPr>
            <p:ph type="dt" sz="half" idx="10"/>
          </p:nvPr>
        </p:nvSpPr>
        <p:spPr/>
        <p:txBody>
          <a:bodyPr/>
          <a:lstStyle/>
          <a:p>
            <a:fld id="{BFE3B893-5892-4C8D-9091-D1205DADA6CE}" type="datetimeFigureOut">
              <a:rPr lang="it-IT" smtClean="0"/>
              <a:t>28/05/2025</a:t>
            </a:fld>
            <a:endParaRPr lang="it-IT"/>
          </a:p>
        </p:txBody>
      </p:sp>
      <p:sp>
        <p:nvSpPr>
          <p:cNvPr id="5" name="Segnaposto piè di pagina 4">
            <a:extLst>
              <a:ext uri="{FF2B5EF4-FFF2-40B4-BE49-F238E27FC236}">
                <a16:creationId xmlns:a16="http://schemas.microsoft.com/office/drawing/2014/main" id="{82F4173B-9116-387B-CBD3-97A8E9A535A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56F2187-22B0-8D35-3FBB-4A098B2A38A1}"/>
              </a:ext>
            </a:extLst>
          </p:cNvPr>
          <p:cNvSpPr>
            <a:spLocks noGrp="1"/>
          </p:cNvSpPr>
          <p:nvPr>
            <p:ph type="sldNum" sz="quarter" idx="12"/>
          </p:nvPr>
        </p:nvSpPr>
        <p:spPr/>
        <p:txBody>
          <a:bodyPr/>
          <a:lstStyle/>
          <a:p>
            <a:fld id="{66A80D1F-4F2E-4983-BE2D-71B0DF658C1C}" type="slidenum">
              <a:rPr lang="it-IT" smtClean="0"/>
              <a:t>‹N›</a:t>
            </a:fld>
            <a:endParaRPr lang="it-IT"/>
          </a:p>
        </p:txBody>
      </p:sp>
    </p:spTree>
    <p:extLst>
      <p:ext uri="{BB962C8B-B14F-4D97-AF65-F5344CB8AC3E}">
        <p14:creationId xmlns:p14="http://schemas.microsoft.com/office/powerpoint/2010/main" val="72949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362D71B-026D-DE3C-EC88-360167459930}"/>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67F2B1F-50AF-008F-6E67-DF342A86197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9EC70B4-9AFE-2132-4671-A4450B79CA00}"/>
              </a:ext>
            </a:extLst>
          </p:cNvPr>
          <p:cNvSpPr>
            <a:spLocks noGrp="1"/>
          </p:cNvSpPr>
          <p:nvPr>
            <p:ph type="dt" sz="half" idx="10"/>
          </p:nvPr>
        </p:nvSpPr>
        <p:spPr/>
        <p:txBody>
          <a:bodyPr/>
          <a:lstStyle/>
          <a:p>
            <a:fld id="{BFE3B893-5892-4C8D-9091-D1205DADA6CE}" type="datetimeFigureOut">
              <a:rPr lang="it-IT" smtClean="0"/>
              <a:t>28/05/2025</a:t>
            </a:fld>
            <a:endParaRPr lang="it-IT"/>
          </a:p>
        </p:txBody>
      </p:sp>
      <p:sp>
        <p:nvSpPr>
          <p:cNvPr id="5" name="Segnaposto piè di pagina 4">
            <a:extLst>
              <a:ext uri="{FF2B5EF4-FFF2-40B4-BE49-F238E27FC236}">
                <a16:creationId xmlns:a16="http://schemas.microsoft.com/office/drawing/2014/main" id="{E87777AA-3DF9-1F1D-8333-602489E76D5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2E4640A-F45F-91D9-A49C-621889822CDF}"/>
              </a:ext>
            </a:extLst>
          </p:cNvPr>
          <p:cNvSpPr>
            <a:spLocks noGrp="1"/>
          </p:cNvSpPr>
          <p:nvPr>
            <p:ph type="sldNum" sz="quarter" idx="12"/>
          </p:nvPr>
        </p:nvSpPr>
        <p:spPr/>
        <p:txBody>
          <a:bodyPr/>
          <a:lstStyle/>
          <a:p>
            <a:fld id="{66A80D1F-4F2E-4983-BE2D-71B0DF658C1C}" type="slidenum">
              <a:rPr lang="it-IT" smtClean="0"/>
              <a:t>‹N›</a:t>
            </a:fld>
            <a:endParaRPr lang="it-IT"/>
          </a:p>
        </p:txBody>
      </p:sp>
    </p:spTree>
    <p:extLst>
      <p:ext uri="{BB962C8B-B14F-4D97-AF65-F5344CB8AC3E}">
        <p14:creationId xmlns:p14="http://schemas.microsoft.com/office/powerpoint/2010/main" val="253417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
        <p:nvSpPr>
          <p:cNvPr id="7" name="Rettangolo 6"/>
          <p:cNvSpPr/>
          <p:nvPr userDrawn="1"/>
        </p:nvSpPr>
        <p:spPr>
          <a:xfrm>
            <a:off x="0" y="0"/>
            <a:ext cx="1678517" cy="6858000"/>
          </a:xfrm>
          <a:prstGeom prst="rect">
            <a:avLst/>
          </a:prstGeom>
          <a:solidFill>
            <a:srgbClr val="AA0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sz="1800">
              <a:solidFill>
                <a:srgbClr val="9C102E"/>
              </a:solidFill>
            </a:endParaRPr>
          </a:p>
        </p:txBody>
      </p:sp>
      <p:sp>
        <p:nvSpPr>
          <p:cNvPr id="8" name="Rettangolo arrotondato 7"/>
          <p:cNvSpPr/>
          <p:nvPr userDrawn="1"/>
        </p:nvSpPr>
        <p:spPr>
          <a:xfrm>
            <a:off x="1007536" y="549278"/>
            <a:ext cx="1452033" cy="1223963"/>
          </a:xfrm>
          <a:prstGeom prst="round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sz="1800"/>
          </a:p>
        </p:txBody>
      </p:sp>
      <p:pic>
        <p:nvPicPr>
          <p:cNvPr id="10" name="Immagin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2785" y="701675"/>
            <a:ext cx="1176867"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993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7" name="Rettangolo 6"/>
          <p:cNvSpPr/>
          <p:nvPr userDrawn="1"/>
        </p:nvSpPr>
        <p:spPr>
          <a:xfrm>
            <a:off x="0" y="0"/>
            <a:ext cx="1678517" cy="6858000"/>
          </a:xfrm>
          <a:prstGeom prst="rect">
            <a:avLst/>
          </a:prstGeom>
          <a:solidFill>
            <a:srgbClr val="AA0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sz="1800">
              <a:solidFill>
                <a:srgbClr val="9C102E"/>
              </a:solidFill>
            </a:endParaRPr>
          </a:p>
        </p:txBody>
      </p:sp>
      <p:sp>
        <p:nvSpPr>
          <p:cNvPr id="8" name="Rettangolo arrotondato 7"/>
          <p:cNvSpPr/>
          <p:nvPr userDrawn="1"/>
        </p:nvSpPr>
        <p:spPr>
          <a:xfrm>
            <a:off x="1007536" y="549278"/>
            <a:ext cx="1452033" cy="1223963"/>
          </a:xfrm>
          <a:prstGeom prst="round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sz="1800"/>
          </a:p>
        </p:txBody>
      </p:sp>
      <p:pic>
        <p:nvPicPr>
          <p:cNvPr id="10" name="Immagin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2785" y="701675"/>
            <a:ext cx="1176867"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1742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4" name="Segnaposto numero diapositiva 1"/>
          <p:cNvSpPr txBox="1">
            <a:spLocks/>
          </p:cNvSpPr>
          <p:nvPr userDrawn="1"/>
        </p:nvSpPr>
        <p:spPr>
          <a:xfrm>
            <a:off x="11550653" y="14588"/>
            <a:ext cx="594783" cy="207749"/>
          </a:xfrm>
          <a:prstGeom prst="rect">
            <a:avLst/>
          </a:prstGeom>
          <a:noFill/>
          <a:ln w="3175">
            <a:noFill/>
          </a:ln>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txBody>
          <a:bodyPr>
            <a:spAutoFit/>
          </a:bodyPr>
          <a:lstStyle>
            <a:lvl1pPr marL="0" lvl="0" indent="0" algn="r" eaLnBrk="0" hangingPunct="0">
              <a:buNone/>
              <a:defRPr sz="1200">
                <a:solidFill>
                  <a:schemeClr val="bg2">
                    <a:lumMod val="75000"/>
                  </a:schemeClr>
                </a:solidFill>
                <a:latin typeface="Calibri" panose="020F0502020204030204" pitchFamily="34" charset="0"/>
                <a:cs typeface="Calibri" panose="020F0502020204030204" pitchFamily="34" charset="0"/>
              </a:defRPr>
            </a:lvl1pPr>
            <a:lvl2pPr marL="742950" indent="-285750" eaLnBrk="0" hangingPunct="0">
              <a:spcBef>
                <a:spcPct val="20000"/>
              </a:spcBef>
              <a:buChar char="–"/>
              <a:defRPr sz="2800">
                <a:solidFill>
                  <a:schemeClr val="dk1"/>
                </a:solidFill>
                <a:latin typeface="+mn-lt"/>
              </a:defRPr>
            </a:lvl2pPr>
            <a:lvl3pPr marL="1143000" indent="-228600" eaLnBrk="0" hangingPunct="0">
              <a:spcBef>
                <a:spcPct val="20000"/>
              </a:spcBef>
              <a:buChar char="•"/>
              <a:defRPr sz="2400">
                <a:solidFill>
                  <a:schemeClr val="dk1"/>
                </a:solidFill>
                <a:latin typeface="+mn-lt"/>
              </a:defRPr>
            </a:lvl3pPr>
            <a:lvl4pPr marL="1600200" indent="-228600" eaLnBrk="0" hangingPunct="0">
              <a:spcBef>
                <a:spcPct val="20000"/>
              </a:spcBef>
              <a:buChar char="–"/>
              <a:defRPr sz="2000">
                <a:solidFill>
                  <a:schemeClr val="dk1"/>
                </a:solidFill>
                <a:latin typeface="+mn-lt"/>
              </a:defRPr>
            </a:lvl4pPr>
            <a:lvl5pPr marL="1600200" indent="0" eaLnBrk="0" hangingPunct="0">
              <a:spcBef>
                <a:spcPct val="20000"/>
              </a:spcBef>
              <a:buNone/>
              <a:defRPr sz="2000">
                <a:solidFill>
                  <a:schemeClr val="dk1"/>
                </a:solidFill>
                <a:latin typeface="+mn-lt"/>
              </a:defRPr>
            </a:lvl5pPr>
            <a:lvl6pPr marL="2514600" indent="-228600" fontAlgn="base">
              <a:spcBef>
                <a:spcPct val="20000"/>
              </a:spcBef>
              <a:spcAft>
                <a:spcPct val="0"/>
              </a:spcAft>
              <a:buChar char="»"/>
              <a:defRPr sz="2000">
                <a:solidFill>
                  <a:schemeClr val="dk1"/>
                </a:solidFill>
                <a:latin typeface="+mn-lt"/>
              </a:defRPr>
            </a:lvl6pPr>
            <a:lvl7pPr marL="2971800" indent="-228600" fontAlgn="base">
              <a:spcBef>
                <a:spcPct val="20000"/>
              </a:spcBef>
              <a:spcAft>
                <a:spcPct val="0"/>
              </a:spcAft>
              <a:buChar char="»"/>
              <a:defRPr sz="2000">
                <a:solidFill>
                  <a:schemeClr val="dk1"/>
                </a:solidFill>
                <a:latin typeface="+mn-lt"/>
              </a:defRPr>
            </a:lvl7pPr>
            <a:lvl8pPr marL="3429000" indent="-228600" fontAlgn="base">
              <a:spcBef>
                <a:spcPct val="20000"/>
              </a:spcBef>
              <a:spcAft>
                <a:spcPct val="0"/>
              </a:spcAft>
              <a:buChar char="»"/>
              <a:defRPr sz="2000">
                <a:solidFill>
                  <a:schemeClr val="dk1"/>
                </a:solidFill>
                <a:latin typeface="+mn-lt"/>
              </a:defRPr>
            </a:lvl8pPr>
            <a:lvl9pPr marL="3886200" indent="-228600" fontAlgn="base">
              <a:spcBef>
                <a:spcPct val="20000"/>
              </a:spcBef>
              <a:spcAft>
                <a:spcPct val="0"/>
              </a:spcAft>
              <a:buChar char="»"/>
              <a:defRPr sz="2000">
                <a:solidFill>
                  <a:schemeClr val="dk1"/>
                </a:solidFill>
                <a:latin typeface="+mn-lt"/>
              </a:defRPr>
            </a:lvl9pPr>
          </a:lstStyle>
          <a:p>
            <a:pPr>
              <a:defRPr/>
            </a:pPr>
            <a:fld id="{16E32A6A-D7A0-453D-905F-FC9CEAA554FA}" type="slidenum">
              <a:rPr lang="it-IT" altLang="it-IT" sz="750" smtClean="0">
                <a:latin typeface="Verdana" panose="020B0604030504040204" pitchFamily="34" charset="0"/>
                <a:ea typeface="Verdana" panose="020B0604030504040204" pitchFamily="34" charset="0"/>
                <a:cs typeface="Verdana" panose="020B0604030504040204" pitchFamily="34" charset="0"/>
              </a:rPr>
              <a:pPr>
                <a:defRPr/>
              </a:pPr>
              <a:t>‹N›</a:t>
            </a:fld>
            <a:endParaRPr lang="it-IT" altLang="it-IT" sz="900" dirty="0">
              <a:latin typeface="Verdana" panose="020B0604030504040204" pitchFamily="34" charset="0"/>
              <a:ea typeface="Verdana" panose="020B0604030504040204" pitchFamily="34" charset="0"/>
              <a:cs typeface="Verdana" panose="020B0604030504040204" pitchFamily="34" charset="0"/>
            </a:endParaRPr>
          </a:p>
        </p:txBody>
      </p:sp>
      <p:sp>
        <p:nvSpPr>
          <p:cNvPr id="14" name="Rettangolo 13"/>
          <p:cNvSpPr/>
          <p:nvPr userDrawn="1"/>
        </p:nvSpPr>
        <p:spPr bwMode="auto">
          <a:xfrm>
            <a:off x="0" y="0"/>
            <a:ext cx="595808" cy="6858000"/>
          </a:xfrm>
          <a:prstGeom prst="rect">
            <a:avLst/>
          </a:prstGeom>
          <a:solidFill>
            <a:srgbClr val="9C10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it-IT" sz="9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610326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100" b="1" i="0" u="heavy">
                <a:solidFill>
                  <a:srgbClr val="FF000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5/28/2025</a:t>
            </a:fld>
            <a:endParaRPr lang="en-US"/>
          </a:p>
        </p:txBody>
      </p:sp>
      <p:sp>
        <p:nvSpPr>
          <p:cNvPr id="6" name="Holder 6"/>
          <p:cNvSpPr>
            <a:spLocks noGrp="1"/>
          </p:cNvSpPr>
          <p:nvPr>
            <p:ph type="sldNum" sz="quarter" idx="7"/>
          </p:nvPr>
        </p:nvSpPr>
        <p:spPr/>
        <p:txBody>
          <a:bodyPr lIns="0" tIns="0" rIns="0" bIns="0"/>
          <a:lstStyle>
            <a:lvl1pPr>
              <a:defRPr sz="1350" b="0" i="0">
                <a:solidFill>
                  <a:schemeClr val="tx1"/>
                </a:solidFill>
                <a:latin typeface="Arial"/>
                <a:cs typeface="Arial"/>
              </a:defRPr>
            </a:lvl1pPr>
          </a:lstStyle>
          <a:p>
            <a:pPr marL="19050"/>
            <a:fld id="{81D60167-4931-47E6-BA6A-407CBD079E47}" type="slidenum">
              <a:rPr lang="it-IT" smtClean="0"/>
              <a:pPr marL="19050"/>
              <a:t>‹N›</a:t>
            </a:fld>
            <a:endParaRPr lang="it-IT" dirty="0"/>
          </a:p>
        </p:txBody>
      </p:sp>
    </p:spTree>
    <p:extLst>
      <p:ext uri="{BB962C8B-B14F-4D97-AF65-F5344CB8AC3E}">
        <p14:creationId xmlns:p14="http://schemas.microsoft.com/office/powerpoint/2010/main" val="88407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4F04CE-8143-8839-42B0-AE3DCAD4A49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8DE360D-CDEB-FD8C-0121-14B64C04A0E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14752C2-176B-8F9E-B78D-6E87709ADD3F}"/>
              </a:ext>
            </a:extLst>
          </p:cNvPr>
          <p:cNvSpPr>
            <a:spLocks noGrp="1"/>
          </p:cNvSpPr>
          <p:nvPr>
            <p:ph type="dt" sz="half" idx="10"/>
          </p:nvPr>
        </p:nvSpPr>
        <p:spPr/>
        <p:txBody>
          <a:bodyPr/>
          <a:lstStyle/>
          <a:p>
            <a:fld id="{BFE3B893-5892-4C8D-9091-D1205DADA6CE}" type="datetimeFigureOut">
              <a:rPr lang="it-IT" smtClean="0"/>
              <a:t>28/05/2025</a:t>
            </a:fld>
            <a:endParaRPr lang="it-IT"/>
          </a:p>
        </p:txBody>
      </p:sp>
      <p:sp>
        <p:nvSpPr>
          <p:cNvPr id="5" name="Segnaposto piè di pagina 4">
            <a:extLst>
              <a:ext uri="{FF2B5EF4-FFF2-40B4-BE49-F238E27FC236}">
                <a16:creationId xmlns:a16="http://schemas.microsoft.com/office/drawing/2014/main" id="{F9C437F9-5585-A30C-2EE7-251A1159086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9C60412-A193-21D8-4316-9F0600CA9B03}"/>
              </a:ext>
            </a:extLst>
          </p:cNvPr>
          <p:cNvSpPr>
            <a:spLocks noGrp="1"/>
          </p:cNvSpPr>
          <p:nvPr>
            <p:ph type="sldNum" sz="quarter" idx="12"/>
          </p:nvPr>
        </p:nvSpPr>
        <p:spPr/>
        <p:txBody>
          <a:bodyPr/>
          <a:lstStyle/>
          <a:p>
            <a:fld id="{66A80D1F-4F2E-4983-BE2D-71B0DF658C1C}" type="slidenum">
              <a:rPr lang="it-IT" smtClean="0"/>
              <a:t>‹N›</a:t>
            </a:fld>
            <a:endParaRPr lang="it-IT"/>
          </a:p>
        </p:txBody>
      </p:sp>
    </p:spTree>
    <p:extLst>
      <p:ext uri="{BB962C8B-B14F-4D97-AF65-F5344CB8AC3E}">
        <p14:creationId xmlns:p14="http://schemas.microsoft.com/office/powerpoint/2010/main" val="20788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24F54-AA40-21AC-66AE-AA21893FCBB8}"/>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25A0499-0093-373C-2736-FB7941F1DC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FE9CF5A-076E-776E-A8B1-66C5C2A78705}"/>
              </a:ext>
            </a:extLst>
          </p:cNvPr>
          <p:cNvSpPr>
            <a:spLocks noGrp="1"/>
          </p:cNvSpPr>
          <p:nvPr>
            <p:ph type="dt" sz="half" idx="10"/>
          </p:nvPr>
        </p:nvSpPr>
        <p:spPr/>
        <p:txBody>
          <a:bodyPr/>
          <a:lstStyle/>
          <a:p>
            <a:fld id="{BFE3B893-5892-4C8D-9091-D1205DADA6CE}" type="datetimeFigureOut">
              <a:rPr lang="it-IT" smtClean="0"/>
              <a:t>28/05/2025</a:t>
            </a:fld>
            <a:endParaRPr lang="it-IT"/>
          </a:p>
        </p:txBody>
      </p:sp>
      <p:sp>
        <p:nvSpPr>
          <p:cNvPr id="5" name="Segnaposto piè di pagina 4">
            <a:extLst>
              <a:ext uri="{FF2B5EF4-FFF2-40B4-BE49-F238E27FC236}">
                <a16:creationId xmlns:a16="http://schemas.microsoft.com/office/drawing/2014/main" id="{2FCD872A-DF89-C2B6-C01D-D492CAC1E46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3A7D2B8-0977-E55D-56F0-19C8A79D7A1B}"/>
              </a:ext>
            </a:extLst>
          </p:cNvPr>
          <p:cNvSpPr>
            <a:spLocks noGrp="1"/>
          </p:cNvSpPr>
          <p:nvPr>
            <p:ph type="sldNum" sz="quarter" idx="12"/>
          </p:nvPr>
        </p:nvSpPr>
        <p:spPr/>
        <p:txBody>
          <a:bodyPr/>
          <a:lstStyle/>
          <a:p>
            <a:fld id="{66A80D1F-4F2E-4983-BE2D-71B0DF658C1C}" type="slidenum">
              <a:rPr lang="it-IT" smtClean="0"/>
              <a:t>‹N›</a:t>
            </a:fld>
            <a:endParaRPr lang="it-IT"/>
          </a:p>
        </p:txBody>
      </p:sp>
    </p:spTree>
    <p:extLst>
      <p:ext uri="{BB962C8B-B14F-4D97-AF65-F5344CB8AC3E}">
        <p14:creationId xmlns:p14="http://schemas.microsoft.com/office/powerpoint/2010/main" val="597766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2663B5-C96A-471E-AADD-24892DA3C64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F994B73-7DD5-19AA-77B0-601CD335EF0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008E39D-0D97-2869-8A48-E742F3F824A9}"/>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FF184D6C-3819-CFD4-581E-0C09938B8131}"/>
              </a:ext>
            </a:extLst>
          </p:cNvPr>
          <p:cNvSpPr>
            <a:spLocks noGrp="1"/>
          </p:cNvSpPr>
          <p:nvPr>
            <p:ph type="dt" sz="half" idx="10"/>
          </p:nvPr>
        </p:nvSpPr>
        <p:spPr/>
        <p:txBody>
          <a:bodyPr/>
          <a:lstStyle/>
          <a:p>
            <a:fld id="{BFE3B893-5892-4C8D-9091-D1205DADA6CE}" type="datetimeFigureOut">
              <a:rPr lang="it-IT" smtClean="0"/>
              <a:t>28/05/2025</a:t>
            </a:fld>
            <a:endParaRPr lang="it-IT"/>
          </a:p>
        </p:txBody>
      </p:sp>
      <p:sp>
        <p:nvSpPr>
          <p:cNvPr id="6" name="Segnaposto piè di pagina 5">
            <a:extLst>
              <a:ext uri="{FF2B5EF4-FFF2-40B4-BE49-F238E27FC236}">
                <a16:creationId xmlns:a16="http://schemas.microsoft.com/office/drawing/2014/main" id="{A550B6D2-D833-6CF1-88CE-150637D550D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76F7442-4B6D-B787-B83C-7AA8E8987349}"/>
              </a:ext>
            </a:extLst>
          </p:cNvPr>
          <p:cNvSpPr>
            <a:spLocks noGrp="1"/>
          </p:cNvSpPr>
          <p:nvPr>
            <p:ph type="sldNum" sz="quarter" idx="12"/>
          </p:nvPr>
        </p:nvSpPr>
        <p:spPr/>
        <p:txBody>
          <a:bodyPr/>
          <a:lstStyle/>
          <a:p>
            <a:fld id="{66A80D1F-4F2E-4983-BE2D-71B0DF658C1C}" type="slidenum">
              <a:rPr lang="it-IT" smtClean="0"/>
              <a:t>‹N›</a:t>
            </a:fld>
            <a:endParaRPr lang="it-IT"/>
          </a:p>
        </p:txBody>
      </p:sp>
    </p:spTree>
    <p:extLst>
      <p:ext uri="{BB962C8B-B14F-4D97-AF65-F5344CB8AC3E}">
        <p14:creationId xmlns:p14="http://schemas.microsoft.com/office/powerpoint/2010/main" val="304139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7B0007-71A5-20E1-3DB9-BAF5D8A087F0}"/>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C62BF2B-E54B-43D3-2E03-2697F5ED9A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F4EAF20-6EBB-9034-5414-AD731261BD2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F1458BC-AE31-84C2-162D-DC6D6E31E2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2C22283-A352-CAAB-FB94-CBF796B2C3E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D32C373-DFA5-E9F1-6964-B4BC66A6D017}"/>
              </a:ext>
            </a:extLst>
          </p:cNvPr>
          <p:cNvSpPr>
            <a:spLocks noGrp="1"/>
          </p:cNvSpPr>
          <p:nvPr>
            <p:ph type="dt" sz="half" idx="10"/>
          </p:nvPr>
        </p:nvSpPr>
        <p:spPr/>
        <p:txBody>
          <a:bodyPr/>
          <a:lstStyle/>
          <a:p>
            <a:fld id="{BFE3B893-5892-4C8D-9091-D1205DADA6CE}" type="datetimeFigureOut">
              <a:rPr lang="it-IT" smtClean="0"/>
              <a:t>28/05/2025</a:t>
            </a:fld>
            <a:endParaRPr lang="it-IT"/>
          </a:p>
        </p:txBody>
      </p:sp>
      <p:sp>
        <p:nvSpPr>
          <p:cNvPr id="8" name="Segnaposto piè di pagina 7">
            <a:extLst>
              <a:ext uri="{FF2B5EF4-FFF2-40B4-BE49-F238E27FC236}">
                <a16:creationId xmlns:a16="http://schemas.microsoft.com/office/drawing/2014/main" id="{8F62BDDD-47CA-6680-BB3E-AD04816BA99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B0A08F8-3997-95BF-0A01-C6FAB1ED8974}"/>
              </a:ext>
            </a:extLst>
          </p:cNvPr>
          <p:cNvSpPr>
            <a:spLocks noGrp="1"/>
          </p:cNvSpPr>
          <p:nvPr>
            <p:ph type="sldNum" sz="quarter" idx="12"/>
          </p:nvPr>
        </p:nvSpPr>
        <p:spPr/>
        <p:txBody>
          <a:bodyPr/>
          <a:lstStyle/>
          <a:p>
            <a:fld id="{66A80D1F-4F2E-4983-BE2D-71B0DF658C1C}" type="slidenum">
              <a:rPr lang="it-IT" smtClean="0"/>
              <a:t>‹N›</a:t>
            </a:fld>
            <a:endParaRPr lang="it-IT"/>
          </a:p>
        </p:txBody>
      </p:sp>
    </p:spTree>
    <p:extLst>
      <p:ext uri="{BB962C8B-B14F-4D97-AF65-F5344CB8AC3E}">
        <p14:creationId xmlns:p14="http://schemas.microsoft.com/office/powerpoint/2010/main" val="3823260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F2581-B339-1E68-D9A5-7500454F910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DEA72B9-DD64-F9C2-4710-B63D6D1D8CA3}"/>
              </a:ext>
            </a:extLst>
          </p:cNvPr>
          <p:cNvSpPr>
            <a:spLocks noGrp="1"/>
          </p:cNvSpPr>
          <p:nvPr>
            <p:ph type="dt" sz="half" idx="10"/>
          </p:nvPr>
        </p:nvSpPr>
        <p:spPr/>
        <p:txBody>
          <a:bodyPr/>
          <a:lstStyle/>
          <a:p>
            <a:fld id="{BFE3B893-5892-4C8D-9091-D1205DADA6CE}" type="datetimeFigureOut">
              <a:rPr lang="it-IT" smtClean="0"/>
              <a:t>28/05/2025</a:t>
            </a:fld>
            <a:endParaRPr lang="it-IT"/>
          </a:p>
        </p:txBody>
      </p:sp>
      <p:sp>
        <p:nvSpPr>
          <p:cNvPr id="4" name="Segnaposto piè di pagina 3">
            <a:extLst>
              <a:ext uri="{FF2B5EF4-FFF2-40B4-BE49-F238E27FC236}">
                <a16:creationId xmlns:a16="http://schemas.microsoft.com/office/drawing/2014/main" id="{5DE050F8-D839-9CC4-E68E-E02C4950380B}"/>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6FA03FF1-8A64-2C0B-F545-F64D0F909649}"/>
              </a:ext>
            </a:extLst>
          </p:cNvPr>
          <p:cNvSpPr>
            <a:spLocks noGrp="1"/>
          </p:cNvSpPr>
          <p:nvPr>
            <p:ph type="sldNum" sz="quarter" idx="12"/>
          </p:nvPr>
        </p:nvSpPr>
        <p:spPr/>
        <p:txBody>
          <a:bodyPr/>
          <a:lstStyle/>
          <a:p>
            <a:fld id="{66A80D1F-4F2E-4983-BE2D-71B0DF658C1C}" type="slidenum">
              <a:rPr lang="it-IT" smtClean="0"/>
              <a:t>‹N›</a:t>
            </a:fld>
            <a:endParaRPr lang="it-IT"/>
          </a:p>
        </p:txBody>
      </p:sp>
    </p:spTree>
    <p:extLst>
      <p:ext uri="{BB962C8B-B14F-4D97-AF65-F5344CB8AC3E}">
        <p14:creationId xmlns:p14="http://schemas.microsoft.com/office/powerpoint/2010/main" val="1877687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37846B2-6F66-6F22-FFE8-72B39C69579F}"/>
              </a:ext>
            </a:extLst>
          </p:cNvPr>
          <p:cNvSpPr>
            <a:spLocks noGrp="1"/>
          </p:cNvSpPr>
          <p:nvPr>
            <p:ph type="dt" sz="half" idx="10"/>
          </p:nvPr>
        </p:nvSpPr>
        <p:spPr/>
        <p:txBody>
          <a:bodyPr/>
          <a:lstStyle/>
          <a:p>
            <a:fld id="{BFE3B893-5892-4C8D-9091-D1205DADA6CE}" type="datetimeFigureOut">
              <a:rPr lang="it-IT" smtClean="0"/>
              <a:t>28/05/2025</a:t>
            </a:fld>
            <a:endParaRPr lang="it-IT"/>
          </a:p>
        </p:txBody>
      </p:sp>
      <p:sp>
        <p:nvSpPr>
          <p:cNvPr id="3" name="Segnaposto piè di pagina 2">
            <a:extLst>
              <a:ext uri="{FF2B5EF4-FFF2-40B4-BE49-F238E27FC236}">
                <a16:creationId xmlns:a16="http://schemas.microsoft.com/office/drawing/2014/main" id="{ABFCCC2D-4D17-8B35-D50E-B72DEFADBEC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7CC6040-8959-214C-2992-4AAA8C37B1D9}"/>
              </a:ext>
            </a:extLst>
          </p:cNvPr>
          <p:cNvSpPr>
            <a:spLocks noGrp="1"/>
          </p:cNvSpPr>
          <p:nvPr>
            <p:ph type="sldNum" sz="quarter" idx="12"/>
          </p:nvPr>
        </p:nvSpPr>
        <p:spPr/>
        <p:txBody>
          <a:bodyPr/>
          <a:lstStyle/>
          <a:p>
            <a:fld id="{66A80D1F-4F2E-4983-BE2D-71B0DF658C1C}" type="slidenum">
              <a:rPr lang="it-IT" smtClean="0"/>
              <a:t>‹N›</a:t>
            </a:fld>
            <a:endParaRPr lang="it-IT"/>
          </a:p>
        </p:txBody>
      </p:sp>
    </p:spTree>
    <p:extLst>
      <p:ext uri="{BB962C8B-B14F-4D97-AF65-F5344CB8AC3E}">
        <p14:creationId xmlns:p14="http://schemas.microsoft.com/office/powerpoint/2010/main" val="345570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24C855-5192-A1E2-7F7C-B3765716E60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4D27212-E1FC-14EB-7EE3-99D0058A01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39ED043-5461-18DA-73C6-33573E1DC8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B84488A-3D82-73F0-18B0-1F37395C36F5}"/>
              </a:ext>
            </a:extLst>
          </p:cNvPr>
          <p:cNvSpPr>
            <a:spLocks noGrp="1"/>
          </p:cNvSpPr>
          <p:nvPr>
            <p:ph type="dt" sz="half" idx="10"/>
          </p:nvPr>
        </p:nvSpPr>
        <p:spPr/>
        <p:txBody>
          <a:bodyPr/>
          <a:lstStyle/>
          <a:p>
            <a:fld id="{BFE3B893-5892-4C8D-9091-D1205DADA6CE}" type="datetimeFigureOut">
              <a:rPr lang="it-IT" smtClean="0"/>
              <a:t>28/05/2025</a:t>
            </a:fld>
            <a:endParaRPr lang="it-IT"/>
          </a:p>
        </p:txBody>
      </p:sp>
      <p:sp>
        <p:nvSpPr>
          <p:cNvPr id="6" name="Segnaposto piè di pagina 5">
            <a:extLst>
              <a:ext uri="{FF2B5EF4-FFF2-40B4-BE49-F238E27FC236}">
                <a16:creationId xmlns:a16="http://schemas.microsoft.com/office/drawing/2014/main" id="{92E1443A-06AD-14F0-60A8-99A425BC149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794DBE0-22D6-B1D0-0631-6E649EFE0783}"/>
              </a:ext>
            </a:extLst>
          </p:cNvPr>
          <p:cNvSpPr>
            <a:spLocks noGrp="1"/>
          </p:cNvSpPr>
          <p:nvPr>
            <p:ph type="sldNum" sz="quarter" idx="12"/>
          </p:nvPr>
        </p:nvSpPr>
        <p:spPr/>
        <p:txBody>
          <a:bodyPr/>
          <a:lstStyle/>
          <a:p>
            <a:fld id="{66A80D1F-4F2E-4983-BE2D-71B0DF658C1C}" type="slidenum">
              <a:rPr lang="it-IT" smtClean="0"/>
              <a:t>‹N›</a:t>
            </a:fld>
            <a:endParaRPr lang="it-IT"/>
          </a:p>
        </p:txBody>
      </p:sp>
    </p:spTree>
    <p:extLst>
      <p:ext uri="{BB962C8B-B14F-4D97-AF65-F5344CB8AC3E}">
        <p14:creationId xmlns:p14="http://schemas.microsoft.com/office/powerpoint/2010/main" val="2438859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24D057-71B0-CC17-F173-2E92A557DBF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EAFC8E0-211C-0300-152B-7069F5E8B1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884F63EE-7FE6-A21D-7730-4267439F99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A143ECE-AF89-05CB-3AB1-A37697F709F3}"/>
              </a:ext>
            </a:extLst>
          </p:cNvPr>
          <p:cNvSpPr>
            <a:spLocks noGrp="1"/>
          </p:cNvSpPr>
          <p:nvPr>
            <p:ph type="dt" sz="half" idx="10"/>
          </p:nvPr>
        </p:nvSpPr>
        <p:spPr/>
        <p:txBody>
          <a:bodyPr/>
          <a:lstStyle/>
          <a:p>
            <a:fld id="{BFE3B893-5892-4C8D-9091-D1205DADA6CE}" type="datetimeFigureOut">
              <a:rPr lang="it-IT" smtClean="0"/>
              <a:t>28/05/2025</a:t>
            </a:fld>
            <a:endParaRPr lang="it-IT"/>
          </a:p>
        </p:txBody>
      </p:sp>
      <p:sp>
        <p:nvSpPr>
          <p:cNvPr id="6" name="Segnaposto piè di pagina 5">
            <a:extLst>
              <a:ext uri="{FF2B5EF4-FFF2-40B4-BE49-F238E27FC236}">
                <a16:creationId xmlns:a16="http://schemas.microsoft.com/office/drawing/2014/main" id="{43A12106-E3E2-7961-B285-146152B3168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B2ADCED-A3F0-000E-4853-09DA8B54AB5E}"/>
              </a:ext>
            </a:extLst>
          </p:cNvPr>
          <p:cNvSpPr>
            <a:spLocks noGrp="1"/>
          </p:cNvSpPr>
          <p:nvPr>
            <p:ph type="sldNum" sz="quarter" idx="12"/>
          </p:nvPr>
        </p:nvSpPr>
        <p:spPr/>
        <p:txBody>
          <a:bodyPr/>
          <a:lstStyle/>
          <a:p>
            <a:fld id="{66A80D1F-4F2E-4983-BE2D-71B0DF658C1C}" type="slidenum">
              <a:rPr lang="it-IT" smtClean="0"/>
              <a:t>‹N›</a:t>
            </a:fld>
            <a:endParaRPr lang="it-IT"/>
          </a:p>
        </p:txBody>
      </p:sp>
    </p:spTree>
    <p:extLst>
      <p:ext uri="{BB962C8B-B14F-4D97-AF65-F5344CB8AC3E}">
        <p14:creationId xmlns:p14="http://schemas.microsoft.com/office/powerpoint/2010/main" val="148267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2.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714D2CF-3D38-C715-ECB1-ACD4A0C30B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19E4DB6-3BFC-F720-541C-5218253404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A7F00B4-A51A-4DAE-4740-05B63F9A1A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E3B893-5892-4C8D-9091-D1205DADA6CE}" type="datetimeFigureOut">
              <a:rPr lang="it-IT" smtClean="0"/>
              <a:t>28/05/2025</a:t>
            </a:fld>
            <a:endParaRPr lang="it-IT"/>
          </a:p>
        </p:txBody>
      </p:sp>
      <p:sp>
        <p:nvSpPr>
          <p:cNvPr id="5" name="Segnaposto piè di pagina 4">
            <a:extLst>
              <a:ext uri="{FF2B5EF4-FFF2-40B4-BE49-F238E27FC236}">
                <a16:creationId xmlns:a16="http://schemas.microsoft.com/office/drawing/2014/main" id="{9757117F-5282-7C2A-06A8-A022BF1CD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302A7156-C3A0-4291-C4FC-31DEDB4E4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A80D1F-4F2E-4983-BE2D-71B0DF658C1C}" type="slidenum">
              <a:rPr lang="it-IT" smtClean="0"/>
              <a:t>‹N›</a:t>
            </a:fld>
            <a:endParaRPr lang="it-IT"/>
          </a:p>
        </p:txBody>
      </p:sp>
    </p:spTree>
    <p:extLst>
      <p:ext uri="{BB962C8B-B14F-4D97-AF65-F5344CB8AC3E}">
        <p14:creationId xmlns:p14="http://schemas.microsoft.com/office/powerpoint/2010/main" val="1542388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Immagine 1"/>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43339" y="-1"/>
            <a:ext cx="12073341" cy="687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dirty="0"/>
              <a:t>Titolo</a:t>
            </a:r>
          </a:p>
        </p:txBody>
      </p:sp>
      <p:sp>
        <p:nvSpPr>
          <p:cNvPr id="1028" name="Rectangle 3"/>
          <p:cNvSpPr>
            <a:spLocks noGrp="1" noChangeArrowheads="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dirty="0"/>
              <a:t>Primo Livello</a:t>
            </a:r>
          </a:p>
          <a:p>
            <a:pPr lvl="1"/>
            <a:r>
              <a:rPr lang="it-IT" altLang="it-IT" dirty="0"/>
              <a:t>Secondo livello</a:t>
            </a:r>
          </a:p>
          <a:p>
            <a:pPr lvl="2"/>
            <a:r>
              <a:rPr lang="it-IT" altLang="it-IT" dirty="0"/>
              <a:t>Terzo livello</a:t>
            </a:r>
          </a:p>
          <a:p>
            <a:pPr lvl="3"/>
            <a:r>
              <a:rPr lang="it-IT" altLang="it-IT" dirty="0"/>
              <a:t>Quarto livello</a:t>
            </a:r>
          </a:p>
          <a:p>
            <a:pPr lvl="4"/>
            <a:r>
              <a:rPr lang="it-IT" altLang="it-IT" dirty="0"/>
              <a:t>Quinto livello</a:t>
            </a:r>
          </a:p>
        </p:txBody>
      </p:sp>
    </p:spTree>
    <p:extLst>
      <p:ext uri="{BB962C8B-B14F-4D97-AF65-F5344CB8AC3E}">
        <p14:creationId xmlns:p14="http://schemas.microsoft.com/office/powerpoint/2010/main" val="54009092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rtl="0" eaLnBrk="1" fontAlgn="base" hangingPunct="1">
        <a:spcBef>
          <a:spcPct val="0"/>
        </a:spcBef>
        <a:spcAft>
          <a:spcPct val="0"/>
        </a:spcAft>
        <a:defRPr sz="30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5pPr>
      <a:lvl6pPr marL="342900" algn="ctr" rtl="0" eaLnBrk="1" fontAlgn="base" hangingPunct="1">
        <a:spcBef>
          <a:spcPct val="0"/>
        </a:spcBef>
        <a:spcAft>
          <a:spcPct val="0"/>
        </a:spcAft>
        <a:defRPr sz="3300">
          <a:solidFill>
            <a:schemeClr val="tx2"/>
          </a:solidFill>
          <a:latin typeface="Arial" charset="0"/>
        </a:defRPr>
      </a:lvl6pPr>
      <a:lvl7pPr marL="685800" algn="ctr" rtl="0" eaLnBrk="1" fontAlgn="base" hangingPunct="1">
        <a:spcBef>
          <a:spcPct val="0"/>
        </a:spcBef>
        <a:spcAft>
          <a:spcPct val="0"/>
        </a:spcAft>
        <a:defRPr sz="3300">
          <a:solidFill>
            <a:schemeClr val="tx2"/>
          </a:solidFill>
          <a:latin typeface="Arial" charset="0"/>
        </a:defRPr>
      </a:lvl7pPr>
      <a:lvl8pPr marL="1028700" algn="ctr" rtl="0" eaLnBrk="1" fontAlgn="base" hangingPunct="1">
        <a:spcBef>
          <a:spcPct val="0"/>
        </a:spcBef>
        <a:spcAft>
          <a:spcPct val="0"/>
        </a:spcAft>
        <a:defRPr sz="3300">
          <a:solidFill>
            <a:schemeClr val="tx2"/>
          </a:solidFill>
          <a:latin typeface="Arial" charset="0"/>
        </a:defRPr>
      </a:lvl8pPr>
      <a:lvl9pPr marL="1371600" algn="ctr" rtl="0" eaLnBrk="1" fontAlgn="base" hangingPunct="1">
        <a:spcBef>
          <a:spcPct val="0"/>
        </a:spcBef>
        <a:spcAft>
          <a:spcPct val="0"/>
        </a:spcAft>
        <a:defRPr sz="3300">
          <a:solidFill>
            <a:schemeClr val="tx2"/>
          </a:solidFill>
          <a:latin typeface="Arial" charset="0"/>
        </a:defRPr>
      </a:lvl9pPr>
    </p:titleStyle>
    <p:bodyStyle>
      <a:lvl1pPr marL="257175" indent="-257175" algn="l" rtl="0" eaLnBrk="1" fontAlgn="base" hangingPunct="1">
        <a:spcBef>
          <a:spcPct val="20000"/>
        </a:spcBef>
        <a:spcAft>
          <a:spcPct val="0"/>
        </a:spcAft>
        <a:buChar char="•"/>
        <a:defRPr sz="225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557213" indent="-214313" algn="l" rtl="0" eaLnBrk="1" fontAlgn="base" hangingPunct="1">
        <a:spcBef>
          <a:spcPct val="20000"/>
        </a:spcBef>
        <a:spcAft>
          <a:spcPct val="0"/>
        </a:spcAft>
        <a:buChar char="–"/>
        <a:defRPr sz="1950">
          <a:solidFill>
            <a:schemeClr val="tx2">
              <a:lumMod val="85000"/>
              <a:lumOff val="15000"/>
            </a:schemeClr>
          </a:solidFill>
          <a:latin typeface="Calibri" panose="020F0502020204030204" pitchFamily="34" charset="0"/>
          <a:ea typeface="Calibri" panose="020F0502020204030204" pitchFamily="34" charset="0"/>
          <a:cs typeface="Calibri" panose="020F0502020204030204" pitchFamily="34" charset="0"/>
        </a:defRPr>
      </a:lvl2pPr>
      <a:lvl3pPr marL="857250" indent="-171450" algn="l" rtl="0" eaLnBrk="1" fontAlgn="base" hangingPunct="1">
        <a:spcBef>
          <a:spcPct val="20000"/>
        </a:spcBef>
        <a:spcAft>
          <a:spcPct val="0"/>
        </a:spcAft>
        <a:buChar char="•"/>
        <a:defRPr sz="1650">
          <a:solidFill>
            <a:schemeClr val="tx2">
              <a:lumMod val="85000"/>
              <a:lumOff val="15000"/>
            </a:schemeClr>
          </a:solidFill>
          <a:latin typeface="Calibri" panose="020F0502020204030204" pitchFamily="34" charset="0"/>
          <a:ea typeface="Calibri" panose="020F0502020204030204" pitchFamily="34" charset="0"/>
          <a:cs typeface="Calibri" panose="020F0502020204030204" pitchFamily="34" charset="0"/>
        </a:defRPr>
      </a:lvl3pPr>
      <a:lvl4pPr marL="1200150" indent="-171450" algn="l" rtl="0" eaLnBrk="1" fontAlgn="base" hangingPunct="1">
        <a:spcBef>
          <a:spcPct val="20000"/>
        </a:spcBef>
        <a:spcAft>
          <a:spcPct val="0"/>
        </a:spcAft>
        <a:buChar char="–"/>
        <a:defRPr sz="1500">
          <a:solidFill>
            <a:schemeClr val="tx2">
              <a:lumMod val="85000"/>
              <a:lumOff val="15000"/>
            </a:schemeClr>
          </a:solidFill>
          <a:latin typeface="Calibri" panose="020F0502020204030204" pitchFamily="34" charset="0"/>
          <a:ea typeface="Calibri" panose="020F0502020204030204" pitchFamily="34" charset="0"/>
          <a:cs typeface="Calibri" panose="020F0502020204030204" pitchFamily="34" charset="0"/>
        </a:defRPr>
      </a:lvl4pPr>
      <a:lvl5pPr marL="1543050" indent="-171450" algn="l" rtl="0" eaLnBrk="1" fontAlgn="base" hangingPunct="1">
        <a:spcBef>
          <a:spcPct val="20000"/>
        </a:spcBef>
        <a:spcAft>
          <a:spcPct val="0"/>
        </a:spcAft>
        <a:buChar char="»"/>
        <a:defRPr sz="1500">
          <a:solidFill>
            <a:schemeClr val="tx2">
              <a:lumMod val="85000"/>
              <a:lumOff val="15000"/>
            </a:schemeClr>
          </a:solidFill>
          <a:latin typeface="Calibri" panose="020F0502020204030204" pitchFamily="34" charset="0"/>
          <a:ea typeface="Calibri" panose="020F0502020204030204" pitchFamily="34" charset="0"/>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www.deeplearningbook.org/"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hyperlink" Target="https://d4mucfpksywv.cloudfront.net/better-language-models/language_models_are_unsupervised_multitask_learners.pdf" TargetMode="External"/><Relationship Id="rId5" Type="http://schemas.openxmlformats.org/officeDocument/2006/relationships/hyperlink" Target="https://arxiv.org/abs/1810.04805" TargetMode="External"/><Relationship Id="rId4" Type="http://schemas.openxmlformats.org/officeDocument/2006/relationships/hyperlink" Target="https://arxiv.org/abs/1706.03762"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arxiv.org/abs/1910.13461" TargetMode="External"/><Relationship Id="rId3" Type="http://schemas.openxmlformats.org/officeDocument/2006/relationships/hyperlink" Target="https://arxiv.org/abs/1706.03762" TargetMode="External"/><Relationship Id="rId7" Type="http://schemas.openxmlformats.org/officeDocument/2006/relationships/hyperlink" Target="https://arxiv.org/abs/1910.01108"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hyperlink" Target="https://cdn.openai.com/better-language-models/language_models_are_unsupervised_multitask_learners.pdf" TargetMode="External"/><Relationship Id="rId5" Type="http://schemas.openxmlformats.org/officeDocument/2006/relationships/hyperlink" Target="https://arxiv.org/abs/1810.04805" TargetMode="External"/><Relationship Id="rId10" Type="http://schemas.openxmlformats.org/officeDocument/2006/relationships/hyperlink" Target="https://arxiv.org/abs/2005.14165" TargetMode="External"/><Relationship Id="rId4" Type="http://schemas.openxmlformats.org/officeDocument/2006/relationships/hyperlink" Target="https://cdn.openai.com/research-covers/language-unsupervised/language_understanding_paper.pdf" TargetMode="External"/><Relationship Id="rId9" Type="http://schemas.openxmlformats.org/officeDocument/2006/relationships/hyperlink" Target="https://arxiv.org/abs/1910.1068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hyperlink" Target="https://mlco2.github.io/impac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hyperlink" Target="https://www.hotshot.co/generate"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huggingface.co/Salesforce/blip-image-captioning-large" TargetMode="External"/><Relationship Id="rId5" Type="http://schemas.openxmlformats.org/officeDocument/2006/relationships/hyperlink" Target="https://huggingface.co/openai/whisper-large-v3"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4B9454DD-562B-224A-B516-650C86C2A194}"/>
              </a:ext>
            </a:extLst>
          </p:cNvPr>
          <p:cNvSpPr txBox="1"/>
          <p:nvPr/>
        </p:nvSpPr>
        <p:spPr>
          <a:xfrm>
            <a:off x="2999656" y="1844824"/>
            <a:ext cx="7495530" cy="2733056"/>
          </a:xfrm>
          <a:prstGeom prst="rect">
            <a:avLst/>
          </a:prstGeom>
          <a:solidFill>
            <a:srgbClr val="8A0000"/>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lgn="ctr">
              <a:spcBef>
                <a:spcPct val="20000"/>
              </a:spcBef>
              <a:defRPr/>
            </a:pPr>
            <a:endParaRPr lang="it-IT" dirty="0">
              <a:solidFill>
                <a:schemeClr val="bg1"/>
              </a:solidFill>
              <a:latin typeface="Calibri" panose="020F0502020204030204" pitchFamily="34" charset="0"/>
              <a:cs typeface="Calibri" panose="020F0502020204030204" pitchFamily="34" charset="0"/>
            </a:endParaRPr>
          </a:p>
          <a:p>
            <a:pPr marL="342900" indent="-342900" algn="ctr">
              <a:spcBef>
                <a:spcPct val="20000"/>
              </a:spcBef>
              <a:defRPr/>
            </a:pPr>
            <a:r>
              <a:rPr lang="it-IT" sz="3600" b="1" dirty="0">
                <a:solidFill>
                  <a:schemeClr val="bg1"/>
                </a:solidFill>
                <a:latin typeface="Calibri" panose="020F0502020204030204" pitchFamily="34" charset="0"/>
                <a:cs typeface="Calibri" panose="020F0502020204030204" pitchFamily="34" charset="0"/>
              </a:rPr>
              <a:t>Transformer :</a:t>
            </a:r>
          </a:p>
          <a:p>
            <a:pPr marL="342900" indent="-342900" algn="ctr">
              <a:spcBef>
                <a:spcPct val="20000"/>
              </a:spcBef>
              <a:defRPr/>
            </a:pPr>
            <a:r>
              <a:rPr lang="it-IT" sz="3600" b="1" dirty="0">
                <a:solidFill>
                  <a:schemeClr val="bg1"/>
                </a:solidFill>
                <a:latin typeface="Calibri" panose="020F0502020204030204" pitchFamily="34" charset="0"/>
                <a:cs typeface="Calibri" panose="020F0502020204030204" pitchFamily="34" charset="0"/>
              </a:rPr>
              <a:t>Learning with </a:t>
            </a:r>
            <a:r>
              <a:rPr lang="it-IT" sz="3600" b="1" dirty="0" err="1">
                <a:solidFill>
                  <a:schemeClr val="bg1"/>
                </a:solidFill>
                <a:latin typeface="Calibri" panose="020F0502020204030204" pitchFamily="34" charset="0"/>
                <a:cs typeface="Calibri" panose="020F0502020204030204" pitchFamily="34" charset="0"/>
              </a:rPr>
              <a:t>attention</a:t>
            </a:r>
            <a:endParaRPr lang="it-IT" sz="3600" b="1" dirty="0">
              <a:solidFill>
                <a:schemeClr val="bg1"/>
              </a:solidFill>
              <a:latin typeface="Calibri" panose="020F0502020204030204" pitchFamily="34" charset="0"/>
              <a:cs typeface="Calibri" panose="020F0502020204030204" pitchFamily="34" charset="0"/>
            </a:endParaRPr>
          </a:p>
          <a:p>
            <a:pPr marL="342900" indent="-342900" algn="ctr">
              <a:spcBef>
                <a:spcPct val="20000"/>
              </a:spcBef>
              <a:defRPr/>
            </a:pPr>
            <a:endParaRPr lang="it-IT" sz="2800" b="1" dirty="0">
              <a:solidFill>
                <a:schemeClr val="bg1"/>
              </a:solidFill>
              <a:latin typeface="Calibri" panose="020F0502020204030204" pitchFamily="34" charset="0"/>
              <a:cs typeface="Calibri" panose="020F0502020204030204" pitchFamily="34" charset="0"/>
            </a:endParaRPr>
          </a:p>
          <a:p>
            <a:pPr marL="342900" indent="-342900" algn="ctr">
              <a:spcBef>
                <a:spcPct val="20000"/>
              </a:spcBef>
              <a:defRPr/>
            </a:pPr>
            <a:r>
              <a:rPr lang="it-IT" b="1" dirty="0">
                <a:solidFill>
                  <a:schemeClr val="bg1"/>
                </a:solidFill>
                <a:latin typeface="Calibri" panose="020F0502020204030204" pitchFamily="34" charset="0"/>
                <a:cs typeface="Calibri" panose="020F0502020204030204" pitchFamily="34" charset="0"/>
              </a:rPr>
              <a:t>Diletta Abbonato</a:t>
            </a:r>
            <a:br>
              <a:rPr lang="it-IT" sz="1200" b="1" dirty="0">
                <a:solidFill>
                  <a:schemeClr val="bg1"/>
                </a:solidFill>
                <a:latin typeface="Calibri" panose="020F0502020204030204" pitchFamily="34" charset="0"/>
                <a:cs typeface="Calibri" panose="020F0502020204030204" pitchFamily="34" charset="0"/>
              </a:rPr>
            </a:br>
            <a:endParaRPr lang="it-IT" sz="1200" b="1" cap="all"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7009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diagramma, schermata, Carattere&#10;&#10;Il contenuto generato dall'IA potrebbe non essere corretto.">
            <a:extLst>
              <a:ext uri="{FF2B5EF4-FFF2-40B4-BE49-F238E27FC236}">
                <a16:creationId xmlns:a16="http://schemas.microsoft.com/office/drawing/2014/main" id="{5C5E77E1-F192-6952-4B95-808A7D6C2BF3}"/>
              </a:ext>
            </a:extLst>
          </p:cNvPr>
          <p:cNvPicPr>
            <a:picLocks noChangeAspect="1"/>
          </p:cNvPicPr>
          <p:nvPr/>
        </p:nvPicPr>
        <p:blipFill>
          <a:blip r:embed="rId3">
            <a:extLst>
              <a:ext uri="{28A0092B-C50C-407E-A947-70E740481C1C}">
                <a14:useLocalDpi xmlns:a14="http://schemas.microsoft.com/office/drawing/2010/main" val="0"/>
              </a:ext>
            </a:extLst>
          </a:blip>
          <a:srcRect l="1225" t="3685" r="959"/>
          <a:stretch/>
        </p:blipFill>
        <p:spPr>
          <a:xfrm>
            <a:off x="771525" y="0"/>
            <a:ext cx="10477500" cy="4480424"/>
          </a:xfrm>
          <a:prstGeom prst="rect">
            <a:avLst/>
          </a:prstGeom>
        </p:spPr>
      </p:pic>
      <p:sp>
        <p:nvSpPr>
          <p:cNvPr id="7" name="Rectangle 2">
            <a:extLst>
              <a:ext uri="{FF2B5EF4-FFF2-40B4-BE49-F238E27FC236}">
                <a16:creationId xmlns:a16="http://schemas.microsoft.com/office/drawing/2014/main" id="{F3BCE031-E6E8-78DC-0544-77E732597EFA}"/>
              </a:ext>
            </a:extLst>
          </p:cNvPr>
          <p:cNvSpPr>
            <a:spLocks noChangeArrowheads="1"/>
          </p:cNvSpPr>
          <p:nvPr/>
        </p:nvSpPr>
        <p:spPr bwMode="auto">
          <a:xfrm>
            <a:off x="2352675" y="4721632"/>
            <a:ext cx="748665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Each</a:t>
            </a:r>
            <a:r>
              <a:rPr kumimoji="0" lang="it-IT" altLang="it-IT" sz="1800" b="0" i="0" u="none" strike="noStrike" cap="none" normalizeH="0" baseline="0" dirty="0">
                <a:ln>
                  <a:noFill/>
                </a:ln>
                <a:solidFill>
                  <a:schemeClr val="tx1"/>
                </a:solidFill>
                <a:effectLst/>
                <a:latin typeface="Arial" panose="020B0604020202020204" pitchFamily="34" charset="0"/>
              </a:rPr>
              <a:t> word </a:t>
            </a:r>
            <a:r>
              <a:rPr kumimoji="0" lang="it-IT" altLang="it-IT" sz="1800" b="0" i="0" u="none" strike="noStrike" cap="none" normalizeH="0" baseline="0" dirty="0" err="1">
                <a:ln>
                  <a:noFill/>
                </a:ln>
                <a:solidFill>
                  <a:schemeClr val="tx1"/>
                </a:solidFill>
                <a:effectLst/>
                <a:latin typeface="Arial" panose="020B0604020202020204" pitchFamily="34" charset="0"/>
              </a:rPr>
              <a:t>gets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transformed</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into</a:t>
            </a:r>
            <a:r>
              <a:rPr kumimoji="0" lang="it-IT" altLang="it-IT" sz="1800" b="0" i="0" u="none" strike="noStrike" cap="none" normalizeH="0" baseline="0" dirty="0">
                <a:ln>
                  <a:noFill/>
                </a:ln>
                <a:solidFill>
                  <a:schemeClr val="tx1"/>
                </a:solidFill>
                <a:effectLst/>
                <a:latin typeface="Arial" panose="020B0604020202020204" pitchFamily="34" charset="0"/>
              </a:rPr>
              <a:t> Query (Q), Key (K), and Value (V)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0" i="0" u="none" strike="noStrike" cap="none" normalizeH="0" baseline="0" dirty="0">
                <a:ln>
                  <a:noFill/>
                </a:ln>
                <a:solidFill>
                  <a:schemeClr val="tx1"/>
                </a:solidFill>
                <a:effectLst/>
                <a:latin typeface="Arial" panose="020B0604020202020204" pitchFamily="34" charset="0"/>
              </a:rPr>
              <a:t> Query "</a:t>
            </a:r>
            <a:r>
              <a:rPr kumimoji="0" lang="it-IT" altLang="it-IT" sz="1800" b="0" i="0" u="none" strike="noStrike" cap="none" normalizeH="0" baseline="0" dirty="0" err="1">
                <a:ln>
                  <a:noFill/>
                </a:ln>
                <a:solidFill>
                  <a:schemeClr val="tx1"/>
                </a:solidFill>
                <a:effectLst/>
                <a:latin typeface="Arial" panose="020B0604020202020204" pitchFamily="34" charset="0"/>
              </a:rPr>
              <a:t>that</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asks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Which</a:t>
            </a:r>
            <a:r>
              <a:rPr kumimoji="0" lang="it-IT" altLang="it-IT" sz="1800" b="0" i="0" u="none" strike="noStrike" cap="none" normalizeH="0" baseline="0" dirty="0">
                <a:ln>
                  <a:noFill/>
                </a:ln>
                <a:solidFill>
                  <a:schemeClr val="tx1"/>
                </a:solidFill>
                <a:effectLst/>
                <a:latin typeface="Arial" panose="020B0604020202020204" pitchFamily="34" charset="0"/>
              </a:rPr>
              <a:t> words </a:t>
            </a:r>
            <a:r>
              <a:rPr kumimoji="0" lang="it-IT" altLang="it-IT" sz="1800" b="0" i="0" u="none" strike="noStrike" cap="none" normalizeH="0" baseline="0" dirty="0" err="1">
                <a:ln>
                  <a:noFill/>
                </a:ln>
                <a:solidFill>
                  <a:schemeClr val="tx1"/>
                </a:solidFill>
                <a:effectLst/>
                <a:latin typeface="Arial" panose="020B0604020202020204" pitchFamily="34" charset="0"/>
              </a:rPr>
              <a:t>should</a:t>
            </a:r>
            <a:r>
              <a:rPr kumimoji="0" lang="it-IT" altLang="it-IT" sz="1800" b="0" i="0" u="none" strike="noStrike" cap="none" normalizeH="0" baseline="0" dirty="0">
                <a:ln>
                  <a:noFill/>
                </a:ln>
                <a:solidFill>
                  <a:schemeClr val="tx1"/>
                </a:solidFill>
                <a:effectLst/>
                <a:latin typeface="Arial" panose="020B0604020202020204" pitchFamily="34" charset="0"/>
              </a:rPr>
              <a:t> I </a:t>
            </a:r>
            <a:r>
              <a:rPr kumimoji="0" lang="it-IT" altLang="it-IT" sz="1800" b="0" i="0" u="none" strike="noStrike" cap="none" normalizeH="0" baseline="0" dirty="0" err="1">
                <a:ln>
                  <a:noFill/>
                </a:ln>
                <a:solidFill>
                  <a:schemeClr val="tx1"/>
                </a:solidFill>
                <a:effectLst/>
                <a:latin typeface="Arial" panose="020B0604020202020204" pitchFamily="34" charset="0"/>
              </a:rPr>
              <a:t>pay</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attention</a:t>
            </a:r>
            <a:r>
              <a:rPr kumimoji="0" lang="it-IT" altLang="it-IT" sz="1800" b="0" i="0" u="none" strike="noStrike" cap="none" normalizeH="0" baseline="0" dirty="0">
                <a:ln>
                  <a:noFill/>
                </a:ln>
                <a:solidFill>
                  <a:schemeClr val="tx1"/>
                </a:solidFill>
                <a:effectLst/>
                <a:latin typeface="Arial" panose="020B0604020202020204" pitchFamily="34" charset="0"/>
              </a:rPr>
              <a:t> to?"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0" i="0" u="none" strike="noStrike" cap="none" normalizeH="0" baseline="0" dirty="0">
                <a:ln>
                  <a:noFill/>
                </a:ln>
                <a:solidFill>
                  <a:schemeClr val="tx1"/>
                </a:solidFill>
                <a:effectLst/>
                <a:latin typeface="Arial" panose="020B0604020202020204" pitchFamily="34" charset="0"/>
              </a:rPr>
              <a:t> Keys from </a:t>
            </a:r>
            <a:r>
              <a:rPr kumimoji="0" lang="it-IT" altLang="it-IT" sz="1800" b="0" i="0" u="none" strike="noStrike" cap="none" normalizeH="0" baseline="0" dirty="0" err="1">
                <a:ln>
                  <a:noFill/>
                </a:ln>
                <a:solidFill>
                  <a:schemeClr val="tx1"/>
                </a:solidFill>
                <a:effectLst/>
                <a:latin typeface="Arial" panose="020B0604020202020204" pitchFamily="34" charset="0"/>
              </a:rPr>
              <a:t>all</a:t>
            </a:r>
            <a:r>
              <a:rPr kumimoji="0" lang="it-IT" altLang="it-IT" sz="1800" b="0" i="0" u="none" strike="noStrike" cap="none" normalizeH="0" baseline="0" dirty="0">
                <a:ln>
                  <a:noFill/>
                </a:ln>
                <a:solidFill>
                  <a:schemeClr val="tx1"/>
                </a:solidFill>
                <a:effectLst/>
                <a:latin typeface="Arial" panose="020B0604020202020204" pitchFamily="34" charset="0"/>
              </a:rPr>
              <a:t> words </a:t>
            </a:r>
            <a:r>
              <a:rPr kumimoji="0" lang="it-IT" altLang="it-IT" sz="1800" b="0" i="0" u="none" strike="noStrike" cap="none" normalizeH="0" baseline="0" dirty="0" err="1">
                <a:ln>
                  <a:noFill/>
                </a:ln>
                <a:solidFill>
                  <a:schemeClr val="tx1"/>
                </a:solidFill>
                <a:effectLst/>
                <a:latin typeface="Arial" panose="020B0604020202020204" pitchFamily="34" charset="0"/>
              </a:rPr>
              <a:t>answer</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Here's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what</a:t>
            </a:r>
            <a:r>
              <a:rPr kumimoji="0" lang="it-IT" altLang="it-IT" sz="1800" b="0" i="0" u="none" strike="noStrike" cap="none" normalizeH="0" baseline="0" dirty="0">
                <a:ln>
                  <a:noFill/>
                </a:ln>
                <a:solidFill>
                  <a:schemeClr val="tx1"/>
                </a:solidFill>
                <a:effectLst/>
                <a:latin typeface="Arial" panose="020B0604020202020204" pitchFamily="34" charset="0"/>
              </a:rPr>
              <a:t> I </a:t>
            </a:r>
            <a:r>
              <a:rPr kumimoji="0" lang="it-IT" altLang="it-IT" sz="1800" b="0" i="0" u="none" strike="noStrike" cap="none" normalizeH="0" baseline="0" dirty="0" err="1">
                <a:ln>
                  <a:noFill/>
                </a:ln>
                <a:solidFill>
                  <a:schemeClr val="tx1"/>
                </a:solidFill>
                <a:effectLst/>
                <a:latin typeface="Arial" panose="020B0604020202020204" pitchFamily="34" charset="0"/>
              </a:rPr>
              <a:t>contain</a:t>
            </a:r>
            <a:r>
              <a:rPr kumimoji="0" lang="it-IT" altLang="it-IT"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Attention</a:t>
            </a:r>
            <a:r>
              <a:rPr kumimoji="0" lang="it-IT" altLang="it-IT" sz="1800" b="0" i="0" u="none" strike="noStrike" cap="none" normalizeH="0" baseline="0" dirty="0">
                <a:ln>
                  <a:noFill/>
                </a:ln>
                <a:solidFill>
                  <a:schemeClr val="tx1"/>
                </a:solidFill>
                <a:effectLst/>
                <a:latin typeface="Arial" panose="020B0604020202020204" pitchFamily="34" charset="0"/>
              </a:rPr>
              <a:t> weights show: "girl" </a:t>
            </a:r>
            <a:r>
              <a:rPr kumimoji="0" lang="it-IT" altLang="it-IT" sz="1800" b="0" i="0" u="none" strike="noStrike" cap="none" normalizeH="0" baseline="0" dirty="0" err="1">
                <a:ln>
                  <a:noFill/>
                </a:ln>
                <a:solidFill>
                  <a:schemeClr val="tx1"/>
                </a:solidFill>
                <a:effectLst/>
                <a:latin typeface="Arial" panose="020B0604020202020204" pitchFamily="34" charset="0"/>
              </a:rPr>
              <a:t>is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most</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important</a:t>
            </a:r>
            <a:r>
              <a:rPr kumimoji="0" lang="it-IT" altLang="it-IT" sz="1800" b="0" i="0" u="none" strike="noStrike" cap="none" normalizeH="0" baseline="0" dirty="0">
                <a:ln>
                  <a:noFill/>
                </a:ln>
                <a:solidFill>
                  <a:schemeClr val="tx1"/>
                </a:solidFill>
                <a:effectLst/>
                <a:latin typeface="Arial" panose="020B0604020202020204" pitchFamily="34" charset="0"/>
              </a:rPr>
              <a:t> for "</a:t>
            </a:r>
            <a:r>
              <a:rPr kumimoji="0" lang="it-IT" altLang="it-IT" sz="1800" b="0" i="0" u="none" strike="noStrike" cap="none" normalizeH="0" baseline="0" dirty="0" err="1">
                <a:ln>
                  <a:noFill/>
                </a:ln>
                <a:solidFill>
                  <a:schemeClr val="tx1"/>
                </a:solidFill>
                <a:effectLst/>
                <a:latin typeface="Arial" panose="020B0604020202020204" pitchFamily="34" charset="0"/>
              </a:rPr>
              <a:t>that</a:t>
            </a:r>
            <a:r>
              <a:rPr kumimoji="0" lang="it-IT" altLang="it-IT"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Final</a:t>
            </a:r>
            <a:r>
              <a:rPr kumimoji="0" lang="it-IT" altLang="it-IT" sz="1800" b="0" i="0" u="none" strike="noStrike" cap="none" normalizeH="0" baseline="0" dirty="0">
                <a:ln>
                  <a:noFill/>
                </a:ln>
                <a:solidFill>
                  <a:schemeClr val="tx1"/>
                </a:solidFill>
                <a:effectLst/>
                <a:latin typeface="Arial" panose="020B0604020202020204" pitchFamily="34" charset="0"/>
              </a:rPr>
              <a:t> output: "</a:t>
            </a:r>
            <a:r>
              <a:rPr kumimoji="0" lang="it-IT" altLang="it-IT" sz="1800" b="0" i="0" u="none" strike="noStrike" cap="none" normalizeH="0" baseline="0" dirty="0" err="1">
                <a:ln>
                  <a:noFill/>
                </a:ln>
                <a:solidFill>
                  <a:schemeClr val="tx1"/>
                </a:solidFill>
                <a:effectLst/>
                <a:latin typeface="Arial" panose="020B0604020202020204" pitchFamily="34" charset="0"/>
              </a:rPr>
              <a:t>that</a:t>
            </a:r>
            <a:r>
              <a:rPr kumimoji="0" lang="it-IT" altLang="it-IT" sz="1800" b="0" i="0" u="none" strike="noStrike" cap="none" normalizeH="0" baseline="0" dirty="0">
                <a:ln>
                  <a:noFill/>
                </a:ln>
                <a:solidFill>
                  <a:schemeClr val="tx1"/>
                </a:solidFill>
                <a:effectLst/>
                <a:latin typeface="Arial" panose="020B0604020202020204" pitchFamily="34" charset="0"/>
              </a:rPr>
              <a:t>" + </a:t>
            </a:r>
            <a:r>
              <a:rPr kumimoji="0" lang="it-IT" altLang="it-IT" sz="1800" b="0" i="0" u="none" strike="noStrike" cap="none" normalizeH="0" baseline="0" dirty="0" err="1">
                <a:ln>
                  <a:noFill/>
                </a:ln>
                <a:solidFill>
                  <a:schemeClr val="tx1"/>
                </a:solidFill>
                <a:effectLst/>
                <a:latin typeface="Arial" panose="020B0604020202020204" pitchFamily="34" charset="0"/>
              </a:rPr>
              <a:t>context</a:t>
            </a:r>
            <a:r>
              <a:rPr kumimoji="0" lang="it-IT" altLang="it-IT" sz="1800" b="0" i="0" u="none" strike="noStrike" cap="none" normalizeH="0" baseline="0" dirty="0">
                <a:ln>
                  <a:noFill/>
                </a:ln>
                <a:solidFill>
                  <a:schemeClr val="tx1"/>
                </a:solidFill>
                <a:effectLst/>
                <a:latin typeface="Arial" panose="020B0604020202020204" pitchFamily="34" charset="0"/>
              </a:rPr>
              <a:t> from </a:t>
            </a:r>
            <a:r>
              <a:rPr kumimoji="0" lang="it-IT" altLang="it-IT" sz="1800" b="0" i="0" u="none" strike="noStrike" cap="none" normalizeH="0" baseline="0" dirty="0" err="1">
                <a:ln>
                  <a:noFill/>
                </a:ln>
                <a:solidFill>
                  <a:schemeClr val="tx1"/>
                </a:solidFill>
                <a:effectLst/>
                <a:latin typeface="Arial" panose="020B0604020202020204" pitchFamily="34" charset="0"/>
              </a:rPr>
              <a:t>other</a:t>
            </a:r>
            <a:r>
              <a:rPr kumimoji="0" lang="it-IT" altLang="it-IT" sz="1800" b="0" i="0" u="none" strike="noStrike" cap="none" normalizeH="0" baseline="0" dirty="0">
                <a:ln>
                  <a:noFill/>
                </a:ln>
                <a:solidFill>
                  <a:schemeClr val="tx1"/>
                </a:solidFill>
                <a:effectLst/>
                <a:latin typeface="Arial" panose="020B0604020202020204" pitchFamily="34" charset="0"/>
              </a:rPr>
              <a:t> words (</a:t>
            </a:r>
            <a:r>
              <a:rPr kumimoji="0" lang="it-IT" altLang="it-IT" sz="1800" b="0" i="0" u="none" strike="noStrike" cap="none" normalizeH="0" baseline="0" dirty="0" err="1">
                <a:ln>
                  <a:noFill/>
                </a:ln>
                <a:solidFill>
                  <a:schemeClr val="tx1"/>
                </a:solidFill>
                <a:effectLst/>
                <a:latin typeface="Arial" panose="020B0604020202020204" pitchFamily="34" charset="0"/>
              </a:rPr>
              <a:t>especially</a:t>
            </a:r>
            <a:r>
              <a:rPr kumimoji="0" lang="it-IT" altLang="it-IT" sz="1800" b="0" i="0" u="none" strike="noStrike" cap="none" normalizeH="0" baseline="0" dirty="0">
                <a:ln>
                  <a:noFill/>
                </a:ln>
                <a:solidFill>
                  <a:schemeClr val="tx1"/>
                </a:solidFill>
                <a:effectLst/>
                <a:latin typeface="Arial" panose="020B0604020202020204" pitchFamily="34" charset="0"/>
              </a:rPr>
              <a:t> "girl") </a:t>
            </a:r>
          </a:p>
        </p:txBody>
      </p:sp>
    </p:spTree>
    <p:extLst>
      <p:ext uri="{BB962C8B-B14F-4D97-AF65-F5344CB8AC3E}">
        <p14:creationId xmlns:p14="http://schemas.microsoft.com/office/powerpoint/2010/main" val="1277642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testo, diagramma, schermata, Piano&#10;&#10;Il contenuto generato dall'IA potrebbe non essere corretto.">
            <a:extLst>
              <a:ext uri="{FF2B5EF4-FFF2-40B4-BE49-F238E27FC236}">
                <a16:creationId xmlns:a16="http://schemas.microsoft.com/office/drawing/2014/main" id="{9E7AF4B4-D4B8-61E6-A43A-C3F36D78D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121" y="1240528"/>
            <a:ext cx="6871879" cy="4185866"/>
          </a:xfrm>
          <a:prstGeom prst="rect">
            <a:avLst/>
          </a:prstGeom>
        </p:spPr>
      </p:pic>
      <p:sp>
        <p:nvSpPr>
          <p:cNvPr id="2" name="Titolo 1">
            <a:extLst>
              <a:ext uri="{FF2B5EF4-FFF2-40B4-BE49-F238E27FC236}">
                <a16:creationId xmlns:a16="http://schemas.microsoft.com/office/drawing/2014/main" id="{D3F53E49-53CA-6CA5-75C6-19AA78649AD1}"/>
              </a:ext>
            </a:extLst>
          </p:cNvPr>
          <p:cNvSpPr>
            <a:spLocks noGrp="1"/>
          </p:cNvSpPr>
          <p:nvPr>
            <p:ph type="title" idx="4294967295"/>
          </p:nvPr>
        </p:nvSpPr>
        <p:spPr>
          <a:xfrm>
            <a:off x="838200" y="410845"/>
            <a:ext cx="10515600" cy="1325563"/>
          </a:xfrm>
        </p:spPr>
        <p:txBody>
          <a:bodyPr>
            <a:normAutofit/>
          </a:bodyPr>
          <a:lstStyle/>
          <a:p>
            <a:r>
              <a:rPr lang="en-US" dirty="0">
                <a:effectLst/>
                <a:latin typeface="Aptos" panose="020B0004020202020204" pitchFamily="34" charset="0"/>
                <a:ea typeface="Aptos" panose="020B0004020202020204" pitchFamily="34" charset="0"/>
                <a:cs typeface="Times New Roman" panose="02020603050405020304" pitchFamily="18" charset="0"/>
              </a:rPr>
              <a:t>The Transformer: A New Paradigm</a:t>
            </a:r>
            <a:br>
              <a:rPr lang="en-US" dirty="0">
                <a:effectLst/>
                <a:latin typeface="Aptos" panose="020B0004020202020204" pitchFamily="34" charset="0"/>
                <a:ea typeface="Aptos" panose="020B0004020202020204" pitchFamily="34" charset="0"/>
                <a:cs typeface="Times New Roman" panose="02020603050405020304" pitchFamily="18" charset="0"/>
              </a:rPr>
            </a:br>
            <a:r>
              <a:rPr lang="en-US" sz="2400" dirty="0">
                <a:effectLst/>
                <a:latin typeface="Aptos" panose="020B0004020202020204" pitchFamily="34" charset="0"/>
                <a:ea typeface="Aptos" panose="020B0004020202020204" pitchFamily="34" charset="0"/>
                <a:cs typeface="Times New Roman" panose="02020603050405020304" pitchFamily="18" charset="0"/>
              </a:rPr>
              <a:t>Attention is All You Need</a:t>
            </a:r>
            <a:endParaRPr lang="it-IT" dirty="0"/>
          </a:p>
        </p:txBody>
      </p:sp>
      <p:sp>
        <p:nvSpPr>
          <p:cNvPr id="3" name="Segnaposto contenuto 2">
            <a:extLst>
              <a:ext uri="{FF2B5EF4-FFF2-40B4-BE49-F238E27FC236}">
                <a16:creationId xmlns:a16="http://schemas.microsoft.com/office/drawing/2014/main" id="{78B30CED-3910-0040-E324-E91A9084C9B0}"/>
              </a:ext>
            </a:extLst>
          </p:cNvPr>
          <p:cNvSpPr>
            <a:spLocks noGrp="1"/>
          </p:cNvSpPr>
          <p:nvPr>
            <p:ph idx="4294967295"/>
          </p:nvPr>
        </p:nvSpPr>
        <p:spPr>
          <a:xfrm>
            <a:off x="838200" y="1851914"/>
            <a:ext cx="4109847" cy="2053336"/>
          </a:xfrm>
        </p:spPr>
        <p:txBody>
          <a:bodyPr>
            <a:normAutofit/>
          </a:bodyPr>
          <a:lstStyle/>
          <a:p>
            <a:pPr>
              <a:buNone/>
            </a:pPr>
            <a:r>
              <a:rPr lang="en-US" sz="1600" b="1" dirty="0"/>
              <a:t>What Transformers Inherit</a:t>
            </a:r>
            <a:r>
              <a:rPr lang="en-US" sz="1600" dirty="0"/>
              <a:t>:</a:t>
            </a:r>
          </a:p>
          <a:p>
            <a:pPr>
              <a:buFont typeface="Arial" panose="020B0604020202020204" pitchFamily="34" charset="0"/>
              <a:buChar char="•"/>
            </a:pPr>
            <a:r>
              <a:rPr lang="en-US" sz="1600" b="1" dirty="0"/>
              <a:t>From RNNs</a:t>
            </a:r>
            <a:r>
              <a:rPr lang="en-US" sz="1600" dirty="0"/>
              <a:t>: Sequence processing capability, but WITHOUT sequential computation</a:t>
            </a:r>
          </a:p>
          <a:p>
            <a:pPr>
              <a:buFont typeface="Arial" panose="020B0604020202020204" pitchFamily="34" charset="0"/>
              <a:buChar char="•"/>
            </a:pPr>
            <a:r>
              <a:rPr lang="en-US" sz="1600" b="1" dirty="0"/>
              <a:t>From </a:t>
            </a:r>
            <a:r>
              <a:rPr lang="en-US" sz="1600" b="1" dirty="0" err="1"/>
              <a:t>ResNets</a:t>
            </a:r>
            <a:r>
              <a:rPr lang="en-US" sz="1600" dirty="0"/>
              <a:t>: Skip connections (residual connections around each sub-layer)</a:t>
            </a:r>
          </a:p>
        </p:txBody>
      </p:sp>
      <p:sp>
        <p:nvSpPr>
          <p:cNvPr id="5" name="CasellaDiTesto 4">
            <a:extLst>
              <a:ext uri="{FF2B5EF4-FFF2-40B4-BE49-F238E27FC236}">
                <a16:creationId xmlns:a16="http://schemas.microsoft.com/office/drawing/2014/main" id="{746FD8F3-68A4-AC1E-5A9A-B44B659150D3}"/>
              </a:ext>
            </a:extLst>
          </p:cNvPr>
          <p:cNvSpPr txBox="1"/>
          <p:nvPr/>
        </p:nvSpPr>
        <p:spPr>
          <a:xfrm>
            <a:off x="549973" y="4342491"/>
            <a:ext cx="6110286" cy="307777"/>
          </a:xfrm>
          <a:prstGeom prst="rect">
            <a:avLst/>
          </a:prstGeom>
          <a:noFill/>
        </p:spPr>
        <p:txBody>
          <a:bodyPr wrap="square">
            <a:spAutoFit/>
          </a:bodyPr>
          <a:lstStyle/>
          <a:p>
            <a:r>
              <a:rPr lang="en-US" sz="1400" b="1" dirty="0"/>
              <a:t>Architecture</a:t>
            </a:r>
            <a:r>
              <a:rPr lang="en-US" sz="1400" dirty="0"/>
              <a:t>: Encoder-Decoder with stacked self-attention layers</a:t>
            </a:r>
            <a:endParaRPr lang="it-IT" sz="1400" dirty="0"/>
          </a:p>
        </p:txBody>
      </p:sp>
      <p:sp>
        <p:nvSpPr>
          <p:cNvPr id="9" name="CasellaDiTesto 8">
            <a:extLst>
              <a:ext uri="{FF2B5EF4-FFF2-40B4-BE49-F238E27FC236}">
                <a16:creationId xmlns:a16="http://schemas.microsoft.com/office/drawing/2014/main" id="{AA508FFE-5DEB-51A7-3E4D-C611F56DB9FF}"/>
              </a:ext>
            </a:extLst>
          </p:cNvPr>
          <p:cNvSpPr txBox="1"/>
          <p:nvPr/>
        </p:nvSpPr>
        <p:spPr>
          <a:xfrm>
            <a:off x="8210551" y="6519446"/>
            <a:ext cx="3409950" cy="338554"/>
          </a:xfrm>
          <a:prstGeom prst="rect">
            <a:avLst/>
          </a:prstGeom>
          <a:noFill/>
        </p:spPr>
        <p:txBody>
          <a:bodyPr wrap="square" rtlCol="0">
            <a:spAutoFit/>
          </a:bodyPr>
          <a:lstStyle/>
          <a:p>
            <a:r>
              <a:rPr lang="en-US" sz="1600" dirty="0"/>
              <a:t>Vaswani et al., 2017</a:t>
            </a:r>
            <a:endParaRPr lang="it-IT" sz="1600" dirty="0"/>
          </a:p>
        </p:txBody>
      </p:sp>
      <p:graphicFrame>
        <p:nvGraphicFramePr>
          <p:cNvPr id="10" name="Tabella 9">
            <a:extLst>
              <a:ext uri="{FF2B5EF4-FFF2-40B4-BE49-F238E27FC236}">
                <a16:creationId xmlns:a16="http://schemas.microsoft.com/office/drawing/2014/main" id="{BE69C194-FC48-E05F-5B8F-61F0CED324FD}"/>
              </a:ext>
            </a:extLst>
          </p:cNvPr>
          <p:cNvGraphicFramePr>
            <a:graphicFrameLocks noGrp="1"/>
          </p:cNvGraphicFramePr>
          <p:nvPr>
            <p:extLst>
              <p:ext uri="{D42A27DB-BD31-4B8C-83A1-F6EECF244321}">
                <p14:modId xmlns:p14="http://schemas.microsoft.com/office/powerpoint/2010/main" val="3787943949"/>
              </p:ext>
            </p:extLst>
          </p:nvPr>
        </p:nvGraphicFramePr>
        <p:xfrm>
          <a:off x="691944" y="5058282"/>
          <a:ext cx="8155177" cy="1203960"/>
        </p:xfrm>
        <a:graphic>
          <a:graphicData uri="http://schemas.openxmlformats.org/drawingml/2006/table">
            <a:tbl>
              <a:tblPr/>
              <a:tblGrid>
                <a:gridCol w="2748280">
                  <a:extLst>
                    <a:ext uri="{9D8B030D-6E8A-4147-A177-3AD203B41FA5}">
                      <a16:colId xmlns:a16="http://schemas.microsoft.com/office/drawing/2014/main" val="3219405911"/>
                    </a:ext>
                  </a:extLst>
                </a:gridCol>
                <a:gridCol w="5406897">
                  <a:extLst>
                    <a:ext uri="{9D8B030D-6E8A-4147-A177-3AD203B41FA5}">
                      <a16:colId xmlns:a16="http://schemas.microsoft.com/office/drawing/2014/main" val="367399192"/>
                    </a:ext>
                  </a:extLst>
                </a:gridCol>
              </a:tblGrid>
              <a:tr h="0">
                <a:tc>
                  <a:txBody>
                    <a:bodyPr/>
                    <a:lstStyle/>
                    <a:p>
                      <a:r>
                        <a:rPr lang="it-IT" sz="1100" b="1" dirty="0"/>
                        <a:t>Self-</a:t>
                      </a:r>
                      <a:r>
                        <a:rPr lang="it-IT" sz="1100" b="1" dirty="0" err="1"/>
                        <a:t>Attention</a:t>
                      </a:r>
                      <a:endParaRPr lang="it-IT" sz="1100" dirty="0"/>
                    </a:p>
                  </a:txBody>
                  <a:tcPr anchor="ctr">
                    <a:lnL>
                      <a:noFill/>
                    </a:lnL>
                    <a:lnR>
                      <a:noFill/>
                    </a:lnR>
                    <a:lnT>
                      <a:noFill/>
                    </a:lnT>
                    <a:lnB>
                      <a:noFill/>
                    </a:lnB>
                    <a:noFill/>
                  </a:tcPr>
                </a:tc>
                <a:tc>
                  <a:txBody>
                    <a:bodyPr/>
                    <a:lstStyle/>
                    <a:p>
                      <a:r>
                        <a:rPr lang="en-US" sz="1100" dirty="0"/>
                        <a:t>Words look at each other to understand context.</a:t>
                      </a:r>
                    </a:p>
                  </a:txBody>
                  <a:tcPr anchor="ctr">
                    <a:lnL>
                      <a:noFill/>
                    </a:lnL>
                    <a:lnR>
                      <a:noFill/>
                    </a:lnR>
                    <a:lnT>
                      <a:noFill/>
                    </a:lnT>
                    <a:lnB>
                      <a:noFill/>
                    </a:lnB>
                    <a:noFill/>
                  </a:tcPr>
                </a:tc>
                <a:extLst>
                  <a:ext uri="{0D108BD9-81ED-4DB2-BD59-A6C34878D82A}">
                    <a16:rowId xmlns:a16="http://schemas.microsoft.com/office/drawing/2014/main" val="2448827246"/>
                  </a:ext>
                </a:extLst>
              </a:tr>
              <a:tr h="0">
                <a:tc>
                  <a:txBody>
                    <a:bodyPr/>
                    <a:lstStyle/>
                    <a:p>
                      <a:r>
                        <a:rPr lang="it-IT" sz="1100" b="1"/>
                        <a:t>Scaled Dot-Product Attention</a:t>
                      </a:r>
                      <a:endParaRPr lang="it-IT" sz="1100"/>
                    </a:p>
                  </a:txBody>
                  <a:tcPr anchor="ctr">
                    <a:lnL>
                      <a:noFill/>
                    </a:lnL>
                    <a:lnR>
                      <a:noFill/>
                    </a:lnR>
                    <a:lnT>
                      <a:noFill/>
                    </a:lnT>
                    <a:lnB>
                      <a:noFill/>
                    </a:lnB>
                    <a:noFill/>
                  </a:tcPr>
                </a:tc>
                <a:tc>
                  <a:txBody>
                    <a:bodyPr/>
                    <a:lstStyle/>
                    <a:p>
                      <a:r>
                        <a:rPr lang="en-US" sz="1100" dirty="0"/>
                        <a:t>Calculate similarity between words, then scale down to keep numbers manageable.</a:t>
                      </a:r>
                    </a:p>
                  </a:txBody>
                  <a:tcPr anchor="ctr">
                    <a:lnL>
                      <a:noFill/>
                    </a:lnL>
                    <a:lnR>
                      <a:noFill/>
                    </a:lnR>
                    <a:lnT>
                      <a:noFill/>
                    </a:lnT>
                    <a:lnB>
                      <a:noFill/>
                    </a:lnB>
                    <a:noFill/>
                  </a:tcPr>
                </a:tc>
                <a:extLst>
                  <a:ext uri="{0D108BD9-81ED-4DB2-BD59-A6C34878D82A}">
                    <a16:rowId xmlns:a16="http://schemas.microsoft.com/office/drawing/2014/main" val="3890333120"/>
                  </a:ext>
                </a:extLst>
              </a:tr>
              <a:tr h="0">
                <a:tc>
                  <a:txBody>
                    <a:bodyPr/>
                    <a:lstStyle/>
                    <a:p>
                      <a:r>
                        <a:rPr lang="it-IT" sz="1100" b="1" dirty="0" err="1"/>
                        <a:t>Add</a:t>
                      </a:r>
                      <a:r>
                        <a:rPr lang="it-IT" sz="1100" b="1" dirty="0"/>
                        <a:t> &amp; Norm</a:t>
                      </a:r>
                      <a:endParaRPr lang="it-IT" sz="1100" dirty="0"/>
                    </a:p>
                  </a:txBody>
                  <a:tcPr anchor="ctr">
                    <a:lnL>
                      <a:noFill/>
                    </a:lnL>
                    <a:lnR>
                      <a:noFill/>
                    </a:lnR>
                    <a:lnT>
                      <a:noFill/>
                    </a:lnT>
                    <a:lnB>
                      <a:noFill/>
                    </a:lnB>
                    <a:noFill/>
                  </a:tcPr>
                </a:tc>
                <a:tc>
                  <a:txBody>
                    <a:bodyPr/>
                    <a:lstStyle/>
                    <a:p>
                      <a:r>
                        <a:rPr lang="en-US" sz="1100" dirty="0"/>
                        <a:t>Keep the original information (residual connection) and stabilize the values.</a:t>
                      </a:r>
                    </a:p>
                  </a:txBody>
                  <a:tcPr anchor="ctr">
                    <a:lnL>
                      <a:noFill/>
                    </a:lnL>
                    <a:lnR>
                      <a:noFill/>
                    </a:lnR>
                    <a:lnT>
                      <a:noFill/>
                    </a:lnT>
                    <a:lnB>
                      <a:noFill/>
                    </a:lnB>
                    <a:noFill/>
                  </a:tcPr>
                </a:tc>
                <a:extLst>
                  <a:ext uri="{0D108BD9-81ED-4DB2-BD59-A6C34878D82A}">
                    <a16:rowId xmlns:a16="http://schemas.microsoft.com/office/drawing/2014/main" val="3795422382"/>
                  </a:ext>
                </a:extLst>
              </a:tr>
              <a:tr h="0">
                <a:tc>
                  <a:txBody>
                    <a:bodyPr/>
                    <a:lstStyle/>
                    <a:p>
                      <a:r>
                        <a:rPr lang="it-IT" sz="1100" b="1" dirty="0"/>
                        <a:t>Position-wise Feed-</a:t>
                      </a:r>
                      <a:r>
                        <a:rPr lang="it-IT" sz="1100" b="1" dirty="0" err="1"/>
                        <a:t>Forward</a:t>
                      </a:r>
                      <a:r>
                        <a:rPr lang="it-IT" sz="1100" b="1" dirty="0"/>
                        <a:t> Networks</a:t>
                      </a:r>
                      <a:endParaRPr lang="it-IT" sz="1100" dirty="0"/>
                    </a:p>
                  </a:txBody>
                  <a:tcPr anchor="ctr">
                    <a:lnL>
                      <a:noFill/>
                    </a:lnL>
                    <a:lnR>
                      <a:noFill/>
                    </a:lnR>
                    <a:lnT>
                      <a:noFill/>
                    </a:lnT>
                    <a:lnB>
                      <a:noFill/>
                    </a:lnB>
                    <a:noFill/>
                  </a:tcPr>
                </a:tc>
                <a:tc>
                  <a:txBody>
                    <a:bodyPr/>
                    <a:lstStyle/>
                    <a:p>
                      <a:r>
                        <a:rPr lang="en-US" sz="1100" dirty="0"/>
                        <a:t>A simple 2-layer neural network processes each word independently, helping it "digest" what it learned from attention.</a:t>
                      </a:r>
                    </a:p>
                  </a:txBody>
                  <a:tcPr anchor="ctr">
                    <a:lnL>
                      <a:noFill/>
                    </a:lnL>
                    <a:lnR>
                      <a:noFill/>
                    </a:lnR>
                    <a:lnT>
                      <a:noFill/>
                    </a:lnT>
                    <a:lnB>
                      <a:noFill/>
                    </a:lnB>
                    <a:noFill/>
                  </a:tcPr>
                </a:tc>
                <a:extLst>
                  <a:ext uri="{0D108BD9-81ED-4DB2-BD59-A6C34878D82A}">
                    <a16:rowId xmlns:a16="http://schemas.microsoft.com/office/drawing/2014/main" val="2155458464"/>
                  </a:ext>
                </a:extLst>
              </a:tr>
            </a:tbl>
          </a:graphicData>
        </a:graphic>
      </p:graphicFrame>
    </p:spTree>
    <p:extLst>
      <p:ext uri="{BB962C8B-B14F-4D97-AF65-F5344CB8AC3E}">
        <p14:creationId xmlns:p14="http://schemas.microsoft.com/office/powerpoint/2010/main" val="2651551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la 1">
            <a:extLst>
              <a:ext uri="{FF2B5EF4-FFF2-40B4-BE49-F238E27FC236}">
                <a16:creationId xmlns:a16="http://schemas.microsoft.com/office/drawing/2014/main" id="{E6BB2D9F-A027-BC83-D0A7-4B73B45EC32C}"/>
              </a:ext>
            </a:extLst>
          </p:cNvPr>
          <p:cNvGraphicFramePr>
            <a:graphicFrameLocks noGrp="1"/>
          </p:cNvGraphicFramePr>
          <p:nvPr>
            <p:extLst>
              <p:ext uri="{D42A27DB-BD31-4B8C-83A1-F6EECF244321}">
                <p14:modId xmlns:p14="http://schemas.microsoft.com/office/powerpoint/2010/main" val="1735512261"/>
              </p:ext>
            </p:extLst>
          </p:nvPr>
        </p:nvGraphicFramePr>
        <p:xfrm>
          <a:off x="1967536" y="186962"/>
          <a:ext cx="9444175" cy="5141165"/>
        </p:xfrm>
        <a:graphic>
          <a:graphicData uri="http://schemas.openxmlformats.org/drawingml/2006/table">
            <a:tbl>
              <a:tblPr/>
              <a:tblGrid>
                <a:gridCol w="1888835">
                  <a:extLst>
                    <a:ext uri="{9D8B030D-6E8A-4147-A177-3AD203B41FA5}">
                      <a16:colId xmlns:a16="http://schemas.microsoft.com/office/drawing/2014/main" val="1288939827"/>
                    </a:ext>
                  </a:extLst>
                </a:gridCol>
                <a:gridCol w="1888835">
                  <a:extLst>
                    <a:ext uri="{9D8B030D-6E8A-4147-A177-3AD203B41FA5}">
                      <a16:colId xmlns:a16="http://schemas.microsoft.com/office/drawing/2014/main" val="3286209289"/>
                    </a:ext>
                  </a:extLst>
                </a:gridCol>
                <a:gridCol w="1888835">
                  <a:extLst>
                    <a:ext uri="{9D8B030D-6E8A-4147-A177-3AD203B41FA5}">
                      <a16:colId xmlns:a16="http://schemas.microsoft.com/office/drawing/2014/main" val="1415702535"/>
                    </a:ext>
                  </a:extLst>
                </a:gridCol>
                <a:gridCol w="1888835">
                  <a:extLst>
                    <a:ext uri="{9D8B030D-6E8A-4147-A177-3AD203B41FA5}">
                      <a16:colId xmlns:a16="http://schemas.microsoft.com/office/drawing/2014/main" val="2458399582"/>
                    </a:ext>
                  </a:extLst>
                </a:gridCol>
                <a:gridCol w="1888835">
                  <a:extLst>
                    <a:ext uri="{9D8B030D-6E8A-4147-A177-3AD203B41FA5}">
                      <a16:colId xmlns:a16="http://schemas.microsoft.com/office/drawing/2014/main" val="2828928424"/>
                    </a:ext>
                  </a:extLst>
                </a:gridCol>
              </a:tblGrid>
              <a:tr h="327636">
                <a:tc>
                  <a:txBody>
                    <a:bodyPr/>
                    <a:lstStyle/>
                    <a:p>
                      <a:endParaRPr lang="it-IT" sz="1600" b="1" dirty="0"/>
                    </a:p>
                  </a:txBody>
                  <a:tcPr marL="61999" marR="61999" marT="31000" marB="31000" anchor="ctr">
                    <a:lnL>
                      <a:noFill/>
                    </a:lnL>
                    <a:lnR>
                      <a:noFill/>
                    </a:lnR>
                    <a:lnT>
                      <a:noFill/>
                    </a:lnT>
                    <a:lnB>
                      <a:noFill/>
                    </a:lnB>
                    <a:noFill/>
                  </a:tcPr>
                </a:tc>
                <a:tc>
                  <a:txBody>
                    <a:bodyPr/>
                    <a:lstStyle/>
                    <a:p>
                      <a:r>
                        <a:rPr lang="it-IT" sz="1600" b="1" dirty="0" err="1"/>
                        <a:t>RNNs</a:t>
                      </a:r>
                      <a:endParaRPr lang="it-IT" sz="1600" b="1" dirty="0"/>
                    </a:p>
                  </a:txBody>
                  <a:tcPr marL="61999" marR="61999" marT="31000" marB="31000" anchor="ctr">
                    <a:lnL>
                      <a:noFill/>
                    </a:lnL>
                    <a:lnR>
                      <a:noFill/>
                    </a:lnR>
                    <a:lnT>
                      <a:noFill/>
                    </a:lnT>
                    <a:lnB>
                      <a:noFill/>
                    </a:lnB>
                    <a:noFill/>
                  </a:tcPr>
                </a:tc>
                <a:tc>
                  <a:txBody>
                    <a:bodyPr/>
                    <a:lstStyle/>
                    <a:p>
                      <a:r>
                        <a:rPr lang="it-IT" sz="1600" b="1" dirty="0" err="1"/>
                        <a:t>CNNs</a:t>
                      </a:r>
                      <a:endParaRPr lang="it-IT" sz="1600" b="1" dirty="0"/>
                    </a:p>
                  </a:txBody>
                  <a:tcPr marL="61999" marR="61999" marT="31000" marB="31000" anchor="ctr">
                    <a:lnL>
                      <a:noFill/>
                    </a:lnL>
                    <a:lnR>
                      <a:noFill/>
                    </a:lnR>
                    <a:lnT>
                      <a:noFill/>
                    </a:lnT>
                    <a:lnB>
                      <a:noFill/>
                    </a:lnB>
                    <a:noFill/>
                  </a:tcPr>
                </a:tc>
                <a:tc>
                  <a:txBody>
                    <a:bodyPr/>
                    <a:lstStyle/>
                    <a:p>
                      <a:r>
                        <a:rPr lang="it-IT" sz="1600" b="1" dirty="0"/>
                        <a:t>Transformers</a:t>
                      </a:r>
                    </a:p>
                  </a:txBody>
                  <a:tcPr marL="61999" marR="61999" marT="31000" marB="31000" anchor="ctr">
                    <a:lnL>
                      <a:noFill/>
                    </a:lnL>
                    <a:lnR>
                      <a:noFill/>
                    </a:lnR>
                    <a:lnT>
                      <a:noFill/>
                    </a:lnT>
                    <a:lnB>
                      <a:noFill/>
                    </a:lnB>
                    <a:noFill/>
                  </a:tcPr>
                </a:tc>
                <a:tc>
                  <a:txBody>
                    <a:bodyPr/>
                    <a:lstStyle/>
                    <a:p>
                      <a:r>
                        <a:rPr lang="it-IT" sz="1600" b="1" dirty="0" err="1"/>
                        <a:t>FFNNs</a:t>
                      </a:r>
                      <a:endParaRPr lang="it-IT" sz="1600" b="1" dirty="0"/>
                    </a:p>
                  </a:txBody>
                  <a:tcPr marL="61999" marR="61999" marT="31000" marB="31000" anchor="ctr">
                    <a:lnL>
                      <a:noFill/>
                    </a:lnL>
                    <a:lnR>
                      <a:noFill/>
                    </a:lnR>
                    <a:lnT>
                      <a:noFill/>
                    </a:lnT>
                    <a:lnB>
                      <a:noFill/>
                    </a:lnB>
                    <a:noFill/>
                  </a:tcPr>
                </a:tc>
                <a:extLst>
                  <a:ext uri="{0D108BD9-81ED-4DB2-BD59-A6C34878D82A}">
                    <a16:rowId xmlns:a16="http://schemas.microsoft.com/office/drawing/2014/main" val="1729075018"/>
                  </a:ext>
                </a:extLst>
              </a:tr>
              <a:tr h="514739">
                <a:tc>
                  <a:txBody>
                    <a:bodyPr/>
                    <a:lstStyle/>
                    <a:p>
                      <a:r>
                        <a:rPr lang="it-IT" sz="1100" b="1" dirty="0"/>
                        <a:t>Basic Unit</a:t>
                      </a:r>
                      <a:endParaRPr lang="it-IT" sz="1100" dirty="0"/>
                    </a:p>
                  </a:txBody>
                  <a:tcPr marL="61999" marR="61999" marT="31000" marB="31000" anchor="ctr">
                    <a:lnL>
                      <a:noFill/>
                    </a:lnL>
                    <a:lnR>
                      <a:noFill/>
                    </a:lnR>
                    <a:lnT>
                      <a:noFill/>
                    </a:lnT>
                    <a:lnB>
                      <a:noFill/>
                    </a:lnB>
                    <a:noFill/>
                  </a:tcPr>
                </a:tc>
                <a:tc>
                  <a:txBody>
                    <a:bodyPr/>
                    <a:lstStyle/>
                    <a:p>
                      <a:r>
                        <a:rPr lang="en-US" sz="1100" dirty="0"/>
                        <a:t>Recurrent units with an internal state</a:t>
                      </a:r>
                    </a:p>
                  </a:txBody>
                  <a:tcPr marL="61999" marR="61999" marT="31000" marB="31000" anchor="ctr">
                    <a:lnL>
                      <a:noFill/>
                    </a:lnL>
                    <a:lnR>
                      <a:noFill/>
                    </a:lnR>
                    <a:lnT>
                      <a:noFill/>
                    </a:lnT>
                    <a:lnB>
                      <a:noFill/>
                    </a:lnB>
                    <a:noFill/>
                  </a:tcPr>
                </a:tc>
                <a:tc>
                  <a:txBody>
                    <a:bodyPr/>
                    <a:lstStyle/>
                    <a:p>
                      <a:r>
                        <a:rPr lang="en-US" sz="1100" dirty="0"/>
                        <a:t>Convolutional layers for feature extraction</a:t>
                      </a:r>
                    </a:p>
                  </a:txBody>
                  <a:tcPr marL="61999" marR="61999" marT="31000" marB="31000" anchor="ctr">
                    <a:lnL>
                      <a:noFill/>
                    </a:lnL>
                    <a:lnR>
                      <a:noFill/>
                    </a:lnR>
                    <a:lnT>
                      <a:noFill/>
                    </a:lnT>
                    <a:lnB>
                      <a:noFill/>
                    </a:lnB>
                    <a:noFill/>
                  </a:tcPr>
                </a:tc>
                <a:tc>
                  <a:txBody>
                    <a:bodyPr/>
                    <a:lstStyle/>
                    <a:p>
                      <a:r>
                        <a:rPr lang="it-IT" sz="1100" dirty="0"/>
                        <a:t>Multi-head </a:t>
                      </a:r>
                      <a:r>
                        <a:rPr lang="it-IT" sz="1100" dirty="0" err="1"/>
                        <a:t>attention</a:t>
                      </a:r>
                      <a:r>
                        <a:rPr lang="it-IT" sz="1100" dirty="0"/>
                        <a:t> </a:t>
                      </a:r>
                      <a:r>
                        <a:rPr lang="it-IT" sz="1100" dirty="0" err="1"/>
                        <a:t>mechanisms</a:t>
                      </a:r>
                      <a:endParaRPr lang="it-IT" sz="1100" dirty="0"/>
                    </a:p>
                  </a:txBody>
                  <a:tcPr marL="61999" marR="61999" marT="31000" marB="31000" anchor="ctr">
                    <a:lnL>
                      <a:noFill/>
                    </a:lnL>
                    <a:lnR>
                      <a:noFill/>
                    </a:lnR>
                    <a:lnT>
                      <a:noFill/>
                    </a:lnT>
                    <a:lnB>
                      <a:noFill/>
                    </a:lnB>
                    <a:noFill/>
                  </a:tcPr>
                </a:tc>
                <a:tc>
                  <a:txBody>
                    <a:bodyPr/>
                    <a:lstStyle/>
                    <a:p>
                      <a:r>
                        <a:rPr lang="it-IT" sz="1100" dirty="0" err="1"/>
                        <a:t>Fully</a:t>
                      </a:r>
                      <a:r>
                        <a:rPr lang="it-IT" sz="1100" dirty="0"/>
                        <a:t> </a:t>
                      </a:r>
                      <a:r>
                        <a:rPr lang="it-IT" sz="1100" dirty="0" err="1"/>
                        <a:t>connected</a:t>
                      </a:r>
                      <a:r>
                        <a:rPr lang="it-IT" sz="1100" dirty="0"/>
                        <a:t> </a:t>
                      </a:r>
                      <a:r>
                        <a:rPr lang="it-IT" sz="1100" dirty="0" err="1"/>
                        <a:t>layers</a:t>
                      </a:r>
                      <a:endParaRPr lang="it-IT" sz="1100" dirty="0"/>
                    </a:p>
                  </a:txBody>
                  <a:tcPr marL="61999" marR="61999" marT="31000" marB="31000" anchor="ctr">
                    <a:lnL>
                      <a:noFill/>
                    </a:lnL>
                    <a:lnR>
                      <a:noFill/>
                    </a:lnR>
                    <a:lnT>
                      <a:noFill/>
                    </a:lnT>
                    <a:lnB>
                      <a:noFill/>
                    </a:lnB>
                    <a:noFill/>
                  </a:tcPr>
                </a:tc>
                <a:extLst>
                  <a:ext uri="{0D108BD9-81ED-4DB2-BD59-A6C34878D82A}">
                    <a16:rowId xmlns:a16="http://schemas.microsoft.com/office/drawing/2014/main" val="4290908521"/>
                  </a:ext>
                </a:extLst>
              </a:tr>
              <a:tr h="664179">
                <a:tc>
                  <a:txBody>
                    <a:bodyPr/>
                    <a:lstStyle/>
                    <a:p>
                      <a:r>
                        <a:rPr lang="it-IT" sz="1100" b="1"/>
                        <a:t>Primary Application</a:t>
                      </a:r>
                      <a:endParaRPr lang="it-IT" sz="1100"/>
                    </a:p>
                  </a:txBody>
                  <a:tcPr marL="61999" marR="61999" marT="31000" marB="31000" anchor="ctr">
                    <a:lnL>
                      <a:noFill/>
                    </a:lnL>
                    <a:lnR>
                      <a:noFill/>
                    </a:lnR>
                    <a:lnT>
                      <a:noFill/>
                    </a:lnT>
                    <a:lnB>
                      <a:noFill/>
                    </a:lnB>
                    <a:noFill/>
                  </a:tcPr>
                </a:tc>
                <a:tc>
                  <a:txBody>
                    <a:bodyPr/>
                    <a:lstStyle/>
                    <a:p>
                      <a:r>
                        <a:rPr lang="en-US" sz="1100"/>
                        <a:t>Sequence data (e.g., time series, NLP)</a:t>
                      </a:r>
                    </a:p>
                  </a:txBody>
                  <a:tcPr marL="61999" marR="61999" marT="31000" marB="31000" anchor="ctr">
                    <a:lnL>
                      <a:noFill/>
                    </a:lnL>
                    <a:lnR>
                      <a:noFill/>
                    </a:lnR>
                    <a:lnT>
                      <a:noFill/>
                    </a:lnT>
                    <a:lnB>
                      <a:noFill/>
                    </a:lnB>
                    <a:noFill/>
                  </a:tcPr>
                </a:tc>
                <a:tc>
                  <a:txBody>
                    <a:bodyPr/>
                    <a:lstStyle/>
                    <a:p>
                      <a:r>
                        <a:rPr lang="it-IT" sz="1100"/>
                        <a:t>Image recognition</a:t>
                      </a:r>
                    </a:p>
                  </a:txBody>
                  <a:tcPr marL="61999" marR="61999" marT="31000" marB="31000" anchor="ctr">
                    <a:lnL>
                      <a:noFill/>
                    </a:lnL>
                    <a:lnR>
                      <a:noFill/>
                    </a:lnR>
                    <a:lnT>
                      <a:noFill/>
                    </a:lnT>
                    <a:lnB>
                      <a:noFill/>
                    </a:lnB>
                    <a:noFill/>
                  </a:tcPr>
                </a:tc>
                <a:tc>
                  <a:txBody>
                    <a:bodyPr/>
                    <a:lstStyle/>
                    <a:p>
                      <a:r>
                        <a:rPr lang="en-US" sz="1100" dirty="0"/>
                        <a:t>Sequence-to-sequence tasks (e.g., machine translation)</a:t>
                      </a:r>
                    </a:p>
                  </a:txBody>
                  <a:tcPr marL="61999" marR="61999" marT="31000" marB="31000" anchor="ctr">
                    <a:lnL>
                      <a:noFill/>
                    </a:lnL>
                    <a:lnR>
                      <a:noFill/>
                    </a:lnR>
                    <a:lnT>
                      <a:noFill/>
                    </a:lnT>
                    <a:lnB>
                      <a:noFill/>
                    </a:lnB>
                    <a:noFill/>
                  </a:tcPr>
                </a:tc>
                <a:tc>
                  <a:txBody>
                    <a:bodyPr/>
                    <a:lstStyle/>
                    <a:p>
                      <a:r>
                        <a:rPr lang="it-IT" sz="1100"/>
                        <a:t>General-purpose</a:t>
                      </a:r>
                    </a:p>
                  </a:txBody>
                  <a:tcPr marL="61999" marR="61999" marT="31000" marB="31000" anchor="ctr">
                    <a:lnL>
                      <a:noFill/>
                    </a:lnL>
                    <a:lnR>
                      <a:noFill/>
                    </a:lnR>
                    <a:lnT>
                      <a:noFill/>
                    </a:lnT>
                    <a:lnB>
                      <a:noFill/>
                    </a:lnB>
                    <a:noFill/>
                  </a:tcPr>
                </a:tc>
                <a:extLst>
                  <a:ext uri="{0D108BD9-81ED-4DB2-BD59-A6C34878D82A}">
                    <a16:rowId xmlns:a16="http://schemas.microsoft.com/office/drawing/2014/main" val="3583791630"/>
                  </a:ext>
                </a:extLst>
              </a:tr>
              <a:tr h="425592">
                <a:tc>
                  <a:txBody>
                    <a:bodyPr/>
                    <a:lstStyle/>
                    <a:p>
                      <a:r>
                        <a:rPr lang="it-IT" sz="1100" b="1"/>
                        <a:t>Temporal/Spatial Dependencies</a:t>
                      </a:r>
                      <a:endParaRPr lang="it-IT" sz="1100"/>
                    </a:p>
                  </a:txBody>
                  <a:tcPr marL="61999" marR="61999" marT="31000" marB="31000" anchor="ctr">
                    <a:lnL>
                      <a:noFill/>
                    </a:lnL>
                    <a:lnR>
                      <a:noFill/>
                    </a:lnR>
                    <a:lnT>
                      <a:noFill/>
                    </a:lnT>
                    <a:lnB>
                      <a:noFill/>
                    </a:lnB>
                    <a:noFill/>
                  </a:tcPr>
                </a:tc>
                <a:tc>
                  <a:txBody>
                    <a:bodyPr/>
                    <a:lstStyle/>
                    <a:p>
                      <a:r>
                        <a:rPr lang="it-IT" sz="1100"/>
                        <a:t>Temporal</a:t>
                      </a:r>
                    </a:p>
                  </a:txBody>
                  <a:tcPr marL="61999" marR="61999" marT="31000" marB="31000" anchor="ctr">
                    <a:lnL>
                      <a:noFill/>
                    </a:lnL>
                    <a:lnR>
                      <a:noFill/>
                    </a:lnR>
                    <a:lnT>
                      <a:noFill/>
                    </a:lnT>
                    <a:lnB>
                      <a:noFill/>
                    </a:lnB>
                    <a:noFill/>
                  </a:tcPr>
                </a:tc>
                <a:tc>
                  <a:txBody>
                    <a:bodyPr/>
                    <a:lstStyle/>
                    <a:p>
                      <a:r>
                        <a:rPr lang="it-IT" sz="1100"/>
                        <a:t>Spatial</a:t>
                      </a:r>
                    </a:p>
                  </a:txBody>
                  <a:tcPr marL="61999" marR="61999" marT="31000" marB="31000" anchor="ctr">
                    <a:lnL>
                      <a:noFill/>
                    </a:lnL>
                    <a:lnR>
                      <a:noFill/>
                    </a:lnR>
                    <a:lnT>
                      <a:noFill/>
                    </a:lnT>
                    <a:lnB>
                      <a:noFill/>
                    </a:lnB>
                    <a:noFill/>
                  </a:tcPr>
                </a:tc>
                <a:tc>
                  <a:txBody>
                    <a:bodyPr/>
                    <a:lstStyle/>
                    <a:p>
                      <a:r>
                        <a:rPr lang="it-IT" sz="1100"/>
                        <a:t>Both</a:t>
                      </a:r>
                    </a:p>
                  </a:txBody>
                  <a:tcPr marL="61999" marR="61999" marT="31000" marB="31000" anchor="ctr">
                    <a:lnL>
                      <a:noFill/>
                    </a:lnL>
                    <a:lnR>
                      <a:noFill/>
                    </a:lnR>
                    <a:lnT>
                      <a:noFill/>
                    </a:lnT>
                    <a:lnB>
                      <a:noFill/>
                    </a:lnB>
                    <a:noFill/>
                  </a:tcPr>
                </a:tc>
                <a:tc>
                  <a:txBody>
                    <a:bodyPr/>
                    <a:lstStyle/>
                    <a:p>
                      <a:r>
                        <a:rPr lang="it-IT" sz="1100"/>
                        <a:t>None</a:t>
                      </a:r>
                    </a:p>
                  </a:txBody>
                  <a:tcPr marL="61999" marR="61999" marT="31000" marB="31000" anchor="ctr">
                    <a:lnL>
                      <a:noFill/>
                    </a:lnL>
                    <a:lnR>
                      <a:noFill/>
                    </a:lnR>
                    <a:lnT>
                      <a:noFill/>
                    </a:lnT>
                    <a:lnB>
                      <a:noFill/>
                    </a:lnB>
                    <a:noFill/>
                  </a:tcPr>
                </a:tc>
                <a:extLst>
                  <a:ext uri="{0D108BD9-81ED-4DB2-BD59-A6C34878D82A}">
                    <a16:rowId xmlns:a16="http://schemas.microsoft.com/office/drawing/2014/main" val="2012334524"/>
                  </a:ext>
                </a:extLst>
              </a:tr>
              <a:tr h="425592">
                <a:tc>
                  <a:txBody>
                    <a:bodyPr/>
                    <a:lstStyle/>
                    <a:p>
                      <a:r>
                        <a:rPr lang="it-IT" sz="1100" b="1"/>
                        <a:t>Parameter Sharing</a:t>
                      </a:r>
                      <a:endParaRPr lang="it-IT" sz="1100"/>
                    </a:p>
                  </a:txBody>
                  <a:tcPr marL="61999" marR="61999" marT="31000" marB="31000" anchor="ctr">
                    <a:lnL>
                      <a:noFill/>
                    </a:lnL>
                    <a:lnR>
                      <a:noFill/>
                    </a:lnR>
                    <a:lnT>
                      <a:noFill/>
                    </a:lnT>
                    <a:lnB>
                      <a:noFill/>
                    </a:lnB>
                    <a:noFill/>
                  </a:tcPr>
                </a:tc>
                <a:tc>
                  <a:txBody>
                    <a:bodyPr/>
                    <a:lstStyle/>
                    <a:p>
                      <a:r>
                        <a:rPr lang="it-IT" sz="1100"/>
                        <a:t>No</a:t>
                      </a:r>
                    </a:p>
                  </a:txBody>
                  <a:tcPr marL="61999" marR="61999" marT="31000" marB="31000" anchor="ctr">
                    <a:lnL>
                      <a:noFill/>
                    </a:lnL>
                    <a:lnR>
                      <a:noFill/>
                    </a:lnR>
                    <a:lnT>
                      <a:noFill/>
                    </a:lnT>
                    <a:lnB>
                      <a:noFill/>
                    </a:lnB>
                    <a:noFill/>
                  </a:tcPr>
                </a:tc>
                <a:tc>
                  <a:txBody>
                    <a:bodyPr/>
                    <a:lstStyle/>
                    <a:p>
                      <a:r>
                        <a:rPr lang="it-IT" sz="1100"/>
                        <a:t>Yes, across spatial regions</a:t>
                      </a:r>
                    </a:p>
                  </a:txBody>
                  <a:tcPr marL="61999" marR="61999" marT="31000" marB="31000" anchor="ctr">
                    <a:lnL>
                      <a:noFill/>
                    </a:lnL>
                    <a:lnR>
                      <a:noFill/>
                    </a:lnR>
                    <a:lnT>
                      <a:noFill/>
                    </a:lnT>
                    <a:lnB>
                      <a:noFill/>
                    </a:lnB>
                    <a:noFill/>
                  </a:tcPr>
                </a:tc>
                <a:tc>
                  <a:txBody>
                    <a:bodyPr/>
                    <a:lstStyle/>
                    <a:p>
                      <a:r>
                        <a:rPr lang="it-IT" sz="1100"/>
                        <a:t>No</a:t>
                      </a:r>
                    </a:p>
                  </a:txBody>
                  <a:tcPr marL="61999" marR="61999" marT="31000" marB="31000" anchor="ctr">
                    <a:lnL>
                      <a:noFill/>
                    </a:lnL>
                    <a:lnR>
                      <a:noFill/>
                    </a:lnR>
                    <a:lnT>
                      <a:noFill/>
                    </a:lnT>
                    <a:lnB>
                      <a:noFill/>
                    </a:lnB>
                    <a:noFill/>
                  </a:tcPr>
                </a:tc>
                <a:tc>
                  <a:txBody>
                    <a:bodyPr/>
                    <a:lstStyle/>
                    <a:p>
                      <a:r>
                        <a:rPr lang="it-IT" sz="1100"/>
                        <a:t>No</a:t>
                      </a:r>
                    </a:p>
                  </a:txBody>
                  <a:tcPr marL="61999" marR="61999" marT="31000" marB="31000" anchor="ctr">
                    <a:lnL>
                      <a:noFill/>
                    </a:lnL>
                    <a:lnR>
                      <a:noFill/>
                    </a:lnR>
                    <a:lnT>
                      <a:noFill/>
                    </a:lnT>
                    <a:lnB>
                      <a:noFill/>
                    </a:lnB>
                    <a:noFill/>
                  </a:tcPr>
                </a:tc>
                <a:extLst>
                  <a:ext uri="{0D108BD9-81ED-4DB2-BD59-A6C34878D82A}">
                    <a16:rowId xmlns:a16="http://schemas.microsoft.com/office/drawing/2014/main" val="2196817138"/>
                  </a:ext>
                </a:extLst>
              </a:tr>
              <a:tr h="365298">
                <a:tc>
                  <a:txBody>
                    <a:bodyPr/>
                    <a:lstStyle/>
                    <a:p>
                      <a:r>
                        <a:rPr lang="it-IT" sz="1100" b="1"/>
                        <a:t>Memory</a:t>
                      </a:r>
                      <a:endParaRPr lang="it-IT" sz="1100"/>
                    </a:p>
                  </a:txBody>
                  <a:tcPr marL="61999" marR="61999" marT="31000" marB="31000" anchor="ctr">
                    <a:lnL>
                      <a:noFill/>
                    </a:lnL>
                    <a:lnR>
                      <a:noFill/>
                    </a:lnR>
                    <a:lnT>
                      <a:noFill/>
                    </a:lnT>
                    <a:lnB>
                      <a:noFill/>
                    </a:lnB>
                    <a:noFill/>
                  </a:tcPr>
                </a:tc>
                <a:tc>
                  <a:txBody>
                    <a:bodyPr/>
                    <a:lstStyle/>
                    <a:p>
                      <a:r>
                        <a:rPr lang="it-IT" sz="1100"/>
                        <a:t>Internal state</a:t>
                      </a:r>
                    </a:p>
                  </a:txBody>
                  <a:tcPr marL="61999" marR="61999" marT="31000" marB="31000" anchor="ctr">
                    <a:lnL>
                      <a:noFill/>
                    </a:lnL>
                    <a:lnR>
                      <a:noFill/>
                    </a:lnR>
                    <a:lnT>
                      <a:noFill/>
                    </a:lnT>
                    <a:lnB>
                      <a:noFill/>
                    </a:lnB>
                    <a:noFill/>
                  </a:tcPr>
                </a:tc>
                <a:tc>
                  <a:txBody>
                    <a:bodyPr/>
                    <a:lstStyle/>
                    <a:p>
                      <a:r>
                        <a:rPr lang="it-IT" sz="1100"/>
                        <a:t>None</a:t>
                      </a:r>
                    </a:p>
                  </a:txBody>
                  <a:tcPr marL="61999" marR="61999" marT="31000" marB="31000" anchor="ctr">
                    <a:lnL>
                      <a:noFill/>
                    </a:lnL>
                    <a:lnR>
                      <a:noFill/>
                    </a:lnR>
                    <a:lnT>
                      <a:noFill/>
                    </a:lnT>
                    <a:lnB>
                      <a:noFill/>
                    </a:lnB>
                    <a:noFill/>
                  </a:tcPr>
                </a:tc>
                <a:tc>
                  <a:txBody>
                    <a:bodyPr/>
                    <a:lstStyle/>
                    <a:p>
                      <a:r>
                        <a:rPr lang="it-IT" sz="1100"/>
                        <a:t>Positional encoding</a:t>
                      </a:r>
                    </a:p>
                  </a:txBody>
                  <a:tcPr marL="61999" marR="61999" marT="31000" marB="31000" anchor="ctr">
                    <a:lnL>
                      <a:noFill/>
                    </a:lnL>
                    <a:lnR>
                      <a:noFill/>
                    </a:lnR>
                    <a:lnT>
                      <a:noFill/>
                    </a:lnT>
                    <a:lnB>
                      <a:noFill/>
                    </a:lnB>
                    <a:noFill/>
                  </a:tcPr>
                </a:tc>
                <a:tc>
                  <a:txBody>
                    <a:bodyPr/>
                    <a:lstStyle/>
                    <a:p>
                      <a:r>
                        <a:rPr lang="it-IT" sz="1100"/>
                        <a:t>None</a:t>
                      </a:r>
                    </a:p>
                  </a:txBody>
                  <a:tcPr marL="61999" marR="61999" marT="31000" marB="31000" anchor="ctr">
                    <a:lnL>
                      <a:noFill/>
                    </a:lnL>
                    <a:lnR>
                      <a:noFill/>
                    </a:lnR>
                    <a:lnT>
                      <a:noFill/>
                    </a:lnT>
                    <a:lnB>
                      <a:noFill/>
                    </a:lnB>
                    <a:noFill/>
                  </a:tcPr>
                </a:tc>
                <a:extLst>
                  <a:ext uri="{0D108BD9-81ED-4DB2-BD59-A6C34878D82A}">
                    <a16:rowId xmlns:a16="http://schemas.microsoft.com/office/drawing/2014/main" val="1247900316"/>
                  </a:ext>
                </a:extLst>
              </a:tr>
              <a:tr h="664179">
                <a:tc>
                  <a:txBody>
                    <a:bodyPr/>
                    <a:lstStyle/>
                    <a:p>
                      <a:r>
                        <a:rPr lang="it-IT" sz="1100" b="1"/>
                        <a:t>Training Complexity</a:t>
                      </a:r>
                      <a:endParaRPr lang="it-IT" sz="1100"/>
                    </a:p>
                  </a:txBody>
                  <a:tcPr marL="61999" marR="61999" marT="31000" marB="31000" anchor="ctr">
                    <a:lnL>
                      <a:noFill/>
                    </a:lnL>
                    <a:lnR>
                      <a:noFill/>
                    </a:lnR>
                    <a:lnT>
                      <a:noFill/>
                    </a:lnT>
                    <a:lnB>
                      <a:noFill/>
                    </a:lnB>
                    <a:noFill/>
                  </a:tcPr>
                </a:tc>
                <a:tc>
                  <a:txBody>
                    <a:bodyPr/>
                    <a:lstStyle/>
                    <a:p>
                      <a:r>
                        <a:rPr lang="en-US" sz="1100"/>
                        <a:t>Hard to train (e.g., vanishing/exploding gradient problems)</a:t>
                      </a:r>
                    </a:p>
                  </a:txBody>
                  <a:tcPr marL="61999" marR="61999" marT="31000" marB="31000" anchor="ctr">
                    <a:lnL>
                      <a:noFill/>
                    </a:lnL>
                    <a:lnR>
                      <a:noFill/>
                    </a:lnR>
                    <a:lnT>
                      <a:noFill/>
                    </a:lnT>
                    <a:lnB>
                      <a:noFill/>
                    </a:lnB>
                    <a:noFill/>
                  </a:tcPr>
                </a:tc>
                <a:tc>
                  <a:txBody>
                    <a:bodyPr/>
                    <a:lstStyle/>
                    <a:p>
                      <a:r>
                        <a:rPr lang="it-IT" sz="1100" dirty="0"/>
                        <a:t>Moderate</a:t>
                      </a:r>
                    </a:p>
                  </a:txBody>
                  <a:tcPr marL="61999" marR="61999" marT="31000" marB="31000" anchor="ctr">
                    <a:lnL>
                      <a:noFill/>
                    </a:lnL>
                    <a:lnR>
                      <a:noFill/>
                    </a:lnR>
                    <a:lnT>
                      <a:noFill/>
                    </a:lnT>
                    <a:lnB>
                      <a:noFill/>
                    </a:lnB>
                    <a:noFill/>
                  </a:tcPr>
                </a:tc>
                <a:tc>
                  <a:txBody>
                    <a:bodyPr/>
                    <a:lstStyle/>
                    <a:p>
                      <a:r>
                        <a:rPr lang="en-US" sz="1100" dirty="0"/>
                        <a:t>Computationally intensive (due to attention mechanisms)</a:t>
                      </a:r>
                    </a:p>
                  </a:txBody>
                  <a:tcPr marL="61999" marR="61999" marT="31000" marB="31000" anchor="ctr">
                    <a:lnL>
                      <a:noFill/>
                    </a:lnL>
                    <a:lnR>
                      <a:noFill/>
                    </a:lnR>
                    <a:lnT>
                      <a:noFill/>
                    </a:lnT>
                    <a:lnB>
                      <a:noFill/>
                    </a:lnB>
                    <a:noFill/>
                  </a:tcPr>
                </a:tc>
                <a:tc>
                  <a:txBody>
                    <a:bodyPr/>
                    <a:lstStyle/>
                    <a:p>
                      <a:r>
                        <a:rPr lang="it-IT" sz="1100"/>
                        <a:t>Moderate</a:t>
                      </a:r>
                    </a:p>
                  </a:txBody>
                  <a:tcPr marL="61999" marR="61999" marT="31000" marB="31000" anchor="ctr">
                    <a:lnL>
                      <a:noFill/>
                    </a:lnL>
                    <a:lnR>
                      <a:noFill/>
                    </a:lnR>
                    <a:lnT>
                      <a:noFill/>
                    </a:lnT>
                    <a:lnB>
                      <a:noFill/>
                    </a:lnB>
                    <a:noFill/>
                  </a:tcPr>
                </a:tc>
                <a:extLst>
                  <a:ext uri="{0D108BD9-81ED-4DB2-BD59-A6C34878D82A}">
                    <a16:rowId xmlns:a16="http://schemas.microsoft.com/office/drawing/2014/main" val="901048836"/>
                  </a:ext>
                </a:extLst>
              </a:tr>
              <a:tr h="664179">
                <a:tc>
                  <a:txBody>
                    <a:bodyPr/>
                    <a:lstStyle/>
                    <a:p>
                      <a:r>
                        <a:rPr lang="it-IT" sz="1100" b="1"/>
                        <a:t>Inference Speed</a:t>
                      </a:r>
                      <a:endParaRPr lang="it-IT" sz="1100"/>
                    </a:p>
                  </a:txBody>
                  <a:tcPr marL="61999" marR="61999" marT="31000" marB="31000" anchor="ctr">
                    <a:lnL>
                      <a:noFill/>
                    </a:lnL>
                    <a:lnR>
                      <a:noFill/>
                    </a:lnR>
                    <a:lnT>
                      <a:noFill/>
                    </a:lnT>
                    <a:lnB>
                      <a:noFill/>
                    </a:lnB>
                    <a:noFill/>
                  </a:tcPr>
                </a:tc>
                <a:tc>
                  <a:txBody>
                    <a:bodyPr/>
                    <a:lstStyle/>
                    <a:p>
                      <a:r>
                        <a:rPr lang="en-US" sz="1100"/>
                        <a:t>Generally slower (process sequences one step at a time)</a:t>
                      </a:r>
                    </a:p>
                  </a:txBody>
                  <a:tcPr marL="61999" marR="61999" marT="31000" marB="31000" anchor="ctr">
                    <a:lnL>
                      <a:noFill/>
                    </a:lnL>
                    <a:lnR>
                      <a:noFill/>
                    </a:lnR>
                    <a:lnT>
                      <a:noFill/>
                    </a:lnT>
                    <a:lnB>
                      <a:noFill/>
                    </a:lnB>
                    <a:noFill/>
                  </a:tcPr>
                </a:tc>
                <a:tc>
                  <a:txBody>
                    <a:bodyPr/>
                    <a:lstStyle/>
                    <a:p>
                      <a:r>
                        <a:rPr lang="it-IT" sz="1100"/>
                        <a:t>Fast</a:t>
                      </a:r>
                    </a:p>
                  </a:txBody>
                  <a:tcPr marL="61999" marR="61999" marT="31000" marB="31000" anchor="ctr">
                    <a:lnL>
                      <a:noFill/>
                    </a:lnL>
                    <a:lnR>
                      <a:noFill/>
                    </a:lnR>
                    <a:lnT>
                      <a:noFill/>
                    </a:lnT>
                    <a:lnB>
                      <a:noFill/>
                    </a:lnB>
                    <a:noFill/>
                  </a:tcPr>
                </a:tc>
                <a:tc>
                  <a:txBody>
                    <a:bodyPr/>
                    <a:lstStyle/>
                    <a:p>
                      <a:r>
                        <a:rPr lang="it-IT" sz="1100"/>
                        <a:t>Fast</a:t>
                      </a:r>
                    </a:p>
                  </a:txBody>
                  <a:tcPr marL="61999" marR="61999" marT="31000" marB="31000" anchor="ctr">
                    <a:lnL>
                      <a:noFill/>
                    </a:lnL>
                    <a:lnR>
                      <a:noFill/>
                    </a:lnR>
                    <a:lnT>
                      <a:noFill/>
                    </a:lnT>
                    <a:lnB>
                      <a:noFill/>
                    </a:lnB>
                    <a:noFill/>
                  </a:tcPr>
                </a:tc>
                <a:tc>
                  <a:txBody>
                    <a:bodyPr/>
                    <a:lstStyle/>
                    <a:p>
                      <a:r>
                        <a:rPr lang="it-IT" sz="1100"/>
                        <a:t>Fast</a:t>
                      </a:r>
                    </a:p>
                  </a:txBody>
                  <a:tcPr marL="61999" marR="61999" marT="31000" marB="31000" anchor="ctr">
                    <a:lnL>
                      <a:noFill/>
                    </a:lnL>
                    <a:lnR>
                      <a:noFill/>
                    </a:lnR>
                    <a:lnT>
                      <a:noFill/>
                    </a:lnT>
                    <a:lnB>
                      <a:noFill/>
                    </a:lnB>
                    <a:noFill/>
                  </a:tcPr>
                </a:tc>
                <a:extLst>
                  <a:ext uri="{0D108BD9-81ED-4DB2-BD59-A6C34878D82A}">
                    <a16:rowId xmlns:a16="http://schemas.microsoft.com/office/drawing/2014/main" val="625284738"/>
                  </a:ext>
                </a:extLst>
              </a:tr>
              <a:tr h="425592">
                <a:tc>
                  <a:txBody>
                    <a:bodyPr/>
                    <a:lstStyle/>
                    <a:p>
                      <a:r>
                        <a:rPr lang="it-IT" sz="1100" b="1"/>
                        <a:t>Parallelism During Training</a:t>
                      </a:r>
                      <a:endParaRPr lang="it-IT" sz="1100"/>
                    </a:p>
                  </a:txBody>
                  <a:tcPr marL="61999" marR="61999" marT="31000" marB="31000" anchor="ctr">
                    <a:lnL>
                      <a:noFill/>
                    </a:lnL>
                    <a:lnR>
                      <a:noFill/>
                    </a:lnR>
                    <a:lnT>
                      <a:noFill/>
                    </a:lnT>
                    <a:lnB>
                      <a:noFill/>
                    </a:lnB>
                    <a:noFill/>
                  </a:tcPr>
                </a:tc>
                <a:tc>
                  <a:txBody>
                    <a:bodyPr/>
                    <a:lstStyle/>
                    <a:p>
                      <a:r>
                        <a:rPr lang="it-IT" sz="1100"/>
                        <a:t>No</a:t>
                      </a:r>
                    </a:p>
                  </a:txBody>
                  <a:tcPr marL="61999" marR="61999" marT="31000" marB="31000" anchor="ctr">
                    <a:lnL>
                      <a:noFill/>
                    </a:lnL>
                    <a:lnR>
                      <a:noFill/>
                    </a:lnR>
                    <a:lnT>
                      <a:noFill/>
                    </a:lnT>
                    <a:lnB>
                      <a:noFill/>
                    </a:lnB>
                    <a:noFill/>
                  </a:tcPr>
                </a:tc>
                <a:tc>
                  <a:txBody>
                    <a:bodyPr/>
                    <a:lstStyle/>
                    <a:p>
                      <a:r>
                        <a:rPr lang="it-IT" sz="1100"/>
                        <a:t>Yes</a:t>
                      </a:r>
                    </a:p>
                  </a:txBody>
                  <a:tcPr marL="61999" marR="61999" marT="31000" marB="31000" anchor="ctr">
                    <a:lnL>
                      <a:noFill/>
                    </a:lnL>
                    <a:lnR>
                      <a:noFill/>
                    </a:lnR>
                    <a:lnT>
                      <a:noFill/>
                    </a:lnT>
                    <a:lnB>
                      <a:noFill/>
                    </a:lnB>
                    <a:noFill/>
                  </a:tcPr>
                </a:tc>
                <a:tc>
                  <a:txBody>
                    <a:bodyPr/>
                    <a:lstStyle/>
                    <a:p>
                      <a:r>
                        <a:rPr lang="it-IT" sz="1100"/>
                        <a:t>Yes</a:t>
                      </a:r>
                    </a:p>
                  </a:txBody>
                  <a:tcPr marL="61999" marR="61999" marT="31000" marB="31000" anchor="ctr">
                    <a:lnL>
                      <a:noFill/>
                    </a:lnL>
                    <a:lnR>
                      <a:noFill/>
                    </a:lnR>
                    <a:lnT>
                      <a:noFill/>
                    </a:lnT>
                    <a:lnB>
                      <a:noFill/>
                    </a:lnB>
                    <a:noFill/>
                  </a:tcPr>
                </a:tc>
                <a:tc>
                  <a:txBody>
                    <a:bodyPr/>
                    <a:lstStyle/>
                    <a:p>
                      <a:r>
                        <a:rPr lang="it-IT" sz="1100"/>
                        <a:t>Yes</a:t>
                      </a:r>
                    </a:p>
                  </a:txBody>
                  <a:tcPr marL="61999" marR="61999" marT="31000" marB="31000" anchor="ctr">
                    <a:lnL>
                      <a:noFill/>
                    </a:lnL>
                    <a:lnR>
                      <a:noFill/>
                    </a:lnR>
                    <a:lnT>
                      <a:noFill/>
                    </a:lnT>
                    <a:lnB>
                      <a:noFill/>
                    </a:lnB>
                    <a:noFill/>
                  </a:tcPr>
                </a:tc>
                <a:extLst>
                  <a:ext uri="{0D108BD9-81ED-4DB2-BD59-A6C34878D82A}">
                    <a16:rowId xmlns:a16="http://schemas.microsoft.com/office/drawing/2014/main" val="3226800619"/>
                  </a:ext>
                </a:extLst>
              </a:tr>
              <a:tr h="664179">
                <a:tc>
                  <a:txBody>
                    <a:bodyPr/>
                    <a:lstStyle/>
                    <a:p>
                      <a:r>
                        <a:rPr lang="it-IT" sz="1100" b="1"/>
                        <a:t>Long-Term Dependencies</a:t>
                      </a:r>
                      <a:endParaRPr lang="it-IT" sz="1100"/>
                    </a:p>
                  </a:txBody>
                  <a:tcPr marL="61999" marR="61999" marT="31000" marB="31000" anchor="ctr">
                    <a:lnL>
                      <a:noFill/>
                    </a:lnL>
                    <a:lnR>
                      <a:noFill/>
                    </a:lnR>
                    <a:lnT>
                      <a:noFill/>
                    </a:lnT>
                    <a:lnB>
                      <a:noFill/>
                    </a:lnB>
                    <a:noFill/>
                  </a:tcPr>
                </a:tc>
                <a:tc>
                  <a:txBody>
                    <a:bodyPr/>
                    <a:lstStyle/>
                    <a:p>
                      <a:r>
                        <a:rPr lang="en-US" sz="1100"/>
                        <a:t>Limited due to issues like vanishing gradients</a:t>
                      </a:r>
                    </a:p>
                  </a:txBody>
                  <a:tcPr marL="61999" marR="61999" marT="31000" marB="31000" anchor="ctr">
                    <a:lnL>
                      <a:noFill/>
                    </a:lnL>
                    <a:lnR>
                      <a:noFill/>
                    </a:lnR>
                    <a:lnT>
                      <a:noFill/>
                    </a:lnT>
                    <a:lnB>
                      <a:noFill/>
                    </a:lnB>
                    <a:noFill/>
                  </a:tcPr>
                </a:tc>
                <a:tc>
                  <a:txBody>
                    <a:bodyPr/>
                    <a:lstStyle/>
                    <a:p>
                      <a:r>
                        <a:rPr lang="it-IT" sz="1100"/>
                        <a:t>Limited</a:t>
                      </a:r>
                    </a:p>
                  </a:txBody>
                  <a:tcPr marL="61999" marR="61999" marT="31000" marB="31000" anchor="ctr">
                    <a:lnL>
                      <a:noFill/>
                    </a:lnL>
                    <a:lnR>
                      <a:noFill/>
                    </a:lnR>
                    <a:lnT>
                      <a:noFill/>
                    </a:lnT>
                    <a:lnB>
                      <a:noFill/>
                    </a:lnB>
                    <a:noFill/>
                  </a:tcPr>
                </a:tc>
                <a:tc>
                  <a:txBody>
                    <a:bodyPr/>
                    <a:lstStyle/>
                    <a:p>
                      <a:r>
                        <a:rPr lang="en-US" sz="1100"/>
                        <a:t>Good (due to attention mechanisms)</a:t>
                      </a:r>
                    </a:p>
                  </a:txBody>
                  <a:tcPr marL="61999" marR="61999" marT="31000" marB="31000" anchor="ctr">
                    <a:lnL>
                      <a:noFill/>
                    </a:lnL>
                    <a:lnR>
                      <a:noFill/>
                    </a:lnR>
                    <a:lnT>
                      <a:noFill/>
                    </a:lnT>
                    <a:lnB>
                      <a:noFill/>
                    </a:lnB>
                    <a:noFill/>
                  </a:tcPr>
                </a:tc>
                <a:tc>
                  <a:txBody>
                    <a:bodyPr/>
                    <a:lstStyle/>
                    <a:p>
                      <a:r>
                        <a:rPr lang="it-IT" sz="1100" dirty="0"/>
                        <a:t>Limited</a:t>
                      </a:r>
                    </a:p>
                  </a:txBody>
                  <a:tcPr marL="61999" marR="61999" marT="31000" marB="31000" anchor="ctr">
                    <a:lnL>
                      <a:noFill/>
                    </a:lnL>
                    <a:lnR>
                      <a:noFill/>
                    </a:lnR>
                    <a:lnT>
                      <a:noFill/>
                    </a:lnT>
                    <a:lnB>
                      <a:noFill/>
                    </a:lnB>
                    <a:noFill/>
                  </a:tcPr>
                </a:tc>
                <a:extLst>
                  <a:ext uri="{0D108BD9-81ED-4DB2-BD59-A6C34878D82A}">
                    <a16:rowId xmlns:a16="http://schemas.microsoft.com/office/drawing/2014/main" val="1032855084"/>
                  </a:ext>
                </a:extLst>
              </a:tr>
            </a:tbl>
          </a:graphicData>
        </a:graphic>
      </p:graphicFrame>
      <p:sp>
        <p:nvSpPr>
          <p:cNvPr id="3" name="CasellaDiTesto 2">
            <a:extLst>
              <a:ext uri="{FF2B5EF4-FFF2-40B4-BE49-F238E27FC236}">
                <a16:creationId xmlns:a16="http://schemas.microsoft.com/office/drawing/2014/main" id="{7CAEE498-5A2B-5B86-3F06-CB839E79183F}"/>
              </a:ext>
            </a:extLst>
          </p:cNvPr>
          <p:cNvSpPr txBox="1"/>
          <p:nvPr/>
        </p:nvSpPr>
        <p:spPr>
          <a:xfrm>
            <a:off x="2099556" y="4916712"/>
            <a:ext cx="7992888" cy="1754326"/>
          </a:xfrm>
          <a:prstGeom prst="rect">
            <a:avLst/>
          </a:prstGeom>
          <a:noFill/>
        </p:spPr>
        <p:txBody>
          <a:bodyPr wrap="square" rtlCol="0">
            <a:spAutoFit/>
          </a:bodyPr>
          <a:lstStyle/>
          <a:p>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it-IT" sz="1200" dirty="0" err="1">
                <a:hlinkClick r:id="rId3"/>
              </a:rPr>
              <a:t>Goodfellow</a:t>
            </a:r>
            <a:r>
              <a:rPr lang="it-IT" sz="1200" dirty="0">
                <a:hlinkClick r:id="rId3"/>
              </a:rPr>
              <a:t>, I., </a:t>
            </a:r>
            <a:r>
              <a:rPr lang="it-IT" sz="1200" dirty="0" err="1">
                <a:hlinkClick r:id="rId3"/>
              </a:rPr>
              <a:t>Bengio</a:t>
            </a:r>
            <a:r>
              <a:rPr lang="it-IT" sz="1200" dirty="0">
                <a:hlinkClick r:id="rId3"/>
              </a:rPr>
              <a:t>, Y., </a:t>
            </a:r>
            <a:r>
              <a:rPr lang="it-IT" sz="1200" dirty="0" err="1">
                <a:hlinkClick r:id="rId3"/>
              </a:rPr>
              <a:t>Courville</a:t>
            </a:r>
            <a:r>
              <a:rPr lang="it-IT" sz="1200" dirty="0">
                <a:hlinkClick r:id="rId3"/>
              </a:rPr>
              <a:t>, A., &amp; </a:t>
            </a:r>
            <a:r>
              <a:rPr lang="it-IT" sz="1200" dirty="0" err="1">
                <a:hlinkClick r:id="rId3"/>
              </a:rPr>
              <a:t>Bengio</a:t>
            </a:r>
            <a:r>
              <a:rPr lang="it-IT" sz="1200" dirty="0">
                <a:hlinkClick r:id="rId3"/>
              </a:rPr>
              <a:t>, Y. (2016). Deep learning (Vol. 1). Cambridge: MIT press.</a:t>
            </a:r>
            <a:endParaRPr lang="it-IT" sz="1200" dirty="0"/>
          </a:p>
          <a:p>
            <a:pPr marL="171450" indent="-171450">
              <a:buFont typeface="Arial" panose="020B0604020202020204" pitchFamily="34" charset="0"/>
              <a:buChar char="•"/>
            </a:pPr>
            <a:r>
              <a:rPr lang="it-IT" sz="1200" dirty="0" err="1">
                <a:hlinkClick r:id="rId4"/>
              </a:rPr>
              <a:t>Vaswani</a:t>
            </a:r>
            <a:r>
              <a:rPr lang="it-IT" sz="1200" dirty="0">
                <a:hlinkClick r:id="rId4"/>
              </a:rPr>
              <a:t>, A., </a:t>
            </a:r>
            <a:r>
              <a:rPr lang="it-IT" sz="1200" dirty="0" err="1">
                <a:hlinkClick r:id="rId4"/>
              </a:rPr>
              <a:t>Shazeer</a:t>
            </a:r>
            <a:r>
              <a:rPr lang="it-IT" sz="1200" dirty="0">
                <a:hlinkClick r:id="rId4"/>
              </a:rPr>
              <a:t>, N., </a:t>
            </a:r>
            <a:r>
              <a:rPr lang="it-IT" sz="1200" dirty="0" err="1">
                <a:hlinkClick r:id="rId4"/>
              </a:rPr>
              <a:t>Parmar</a:t>
            </a:r>
            <a:r>
              <a:rPr lang="it-IT" sz="1200" dirty="0">
                <a:hlinkClick r:id="rId4"/>
              </a:rPr>
              <a:t>, N., </a:t>
            </a:r>
            <a:r>
              <a:rPr lang="it-IT" sz="1200" dirty="0" err="1">
                <a:hlinkClick r:id="rId4"/>
              </a:rPr>
              <a:t>Uszkoreit</a:t>
            </a:r>
            <a:r>
              <a:rPr lang="it-IT" sz="1200" dirty="0">
                <a:hlinkClick r:id="rId4"/>
              </a:rPr>
              <a:t>, J., Jones, L., Gomez, A. N., ... &amp; </a:t>
            </a:r>
            <a:r>
              <a:rPr lang="it-IT" sz="1200" dirty="0" err="1">
                <a:hlinkClick r:id="rId4"/>
              </a:rPr>
              <a:t>Polosukhin</a:t>
            </a:r>
            <a:r>
              <a:rPr lang="it-IT" sz="1200" dirty="0">
                <a:hlinkClick r:id="rId4"/>
              </a:rPr>
              <a:t>, I. (2017). </a:t>
            </a:r>
            <a:r>
              <a:rPr lang="it-IT" sz="1200" dirty="0" err="1">
                <a:hlinkClick r:id="rId4"/>
              </a:rPr>
              <a:t>Attention</a:t>
            </a:r>
            <a:r>
              <a:rPr lang="it-IT" sz="1200" dirty="0">
                <a:hlinkClick r:id="rId4"/>
              </a:rPr>
              <a:t> </a:t>
            </a:r>
            <a:r>
              <a:rPr lang="it-IT" sz="1200" dirty="0" err="1">
                <a:hlinkClick r:id="rId4"/>
              </a:rPr>
              <a:t>is</a:t>
            </a:r>
            <a:r>
              <a:rPr lang="it-IT" sz="1200" dirty="0">
                <a:hlinkClick r:id="rId4"/>
              </a:rPr>
              <a:t> </a:t>
            </a:r>
            <a:r>
              <a:rPr lang="it-IT" sz="1200" dirty="0" err="1">
                <a:hlinkClick r:id="rId4"/>
              </a:rPr>
              <a:t>all</a:t>
            </a:r>
            <a:r>
              <a:rPr lang="it-IT" sz="1200" dirty="0">
                <a:hlinkClick r:id="rId4"/>
              </a:rPr>
              <a:t> </a:t>
            </a:r>
            <a:r>
              <a:rPr lang="it-IT" sz="1200" dirty="0" err="1">
                <a:hlinkClick r:id="rId4"/>
              </a:rPr>
              <a:t>you</a:t>
            </a:r>
            <a:r>
              <a:rPr lang="it-IT" sz="1200" dirty="0">
                <a:hlinkClick r:id="rId4"/>
              </a:rPr>
              <a:t> </a:t>
            </a:r>
            <a:r>
              <a:rPr lang="it-IT" sz="1200" dirty="0" err="1">
                <a:hlinkClick r:id="rId4"/>
              </a:rPr>
              <a:t>need</a:t>
            </a:r>
            <a:r>
              <a:rPr lang="it-IT" sz="1200" dirty="0">
                <a:hlinkClick r:id="rId4"/>
              </a:rPr>
              <a:t>. In </a:t>
            </a:r>
            <a:r>
              <a:rPr lang="it-IT" sz="1200" dirty="0" err="1">
                <a:hlinkClick r:id="rId4"/>
              </a:rPr>
              <a:t>Advances</a:t>
            </a:r>
            <a:r>
              <a:rPr lang="it-IT" sz="1200" dirty="0">
                <a:hlinkClick r:id="rId4"/>
              </a:rPr>
              <a:t> in </a:t>
            </a:r>
            <a:r>
              <a:rPr lang="it-IT" sz="1200" dirty="0" err="1">
                <a:hlinkClick r:id="rId4"/>
              </a:rPr>
              <a:t>neural</a:t>
            </a:r>
            <a:r>
              <a:rPr lang="it-IT" sz="1200" dirty="0">
                <a:hlinkClick r:id="rId4"/>
              </a:rPr>
              <a:t> information processing systems (pp. 5998-6008).</a:t>
            </a:r>
            <a:endParaRPr lang="it-IT" sz="1200" dirty="0"/>
          </a:p>
          <a:p>
            <a:pPr marL="171450" indent="-171450">
              <a:buFont typeface="Arial" panose="020B0604020202020204" pitchFamily="34" charset="0"/>
              <a:buChar char="•"/>
            </a:pPr>
            <a:r>
              <a:rPr lang="it-IT" sz="1200" dirty="0">
                <a:hlinkClick r:id="rId5"/>
              </a:rPr>
              <a:t>Devlin, J., Chang, M. W., Lee, K., &amp; </a:t>
            </a:r>
            <a:r>
              <a:rPr lang="it-IT" sz="1200" dirty="0" err="1">
                <a:hlinkClick r:id="rId5"/>
              </a:rPr>
              <a:t>Toutanova</a:t>
            </a:r>
            <a:r>
              <a:rPr lang="it-IT" sz="1200" dirty="0">
                <a:hlinkClick r:id="rId5"/>
              </a:rPr>
              <a:t>, K. (2018). BERT: </a:t>
            </a:r>
            <a:r>
              <a:rPr lang="it-IT" sz="1200" dirty="0" err="1">
                <a:hlinkClick r:id="rId5"/>
              </a:rPr>
              <a:t>Pre</a:t>
            </a:r>
            <a:r>
              <a:rPr lang="it-IT" sz="1200" dirty="0">
                <a:hlinkClick r:id="rId5"/>
              </a:rPr>
              <a:t>-training of deep </a:t>
            </a:r>
            <a:r>
              <a:rPr lang="it-IT" sz="1200" dirty="0" err="1">
                <a:hlinkClick r:id="rId5"/>
              </a:rPr>
              <a:t>bidirectional</a:t>
            </a:r>
            <a:r>
              <a:rPr lang="it-IT" sz="1200" dirty="0">
                <a:hlinkClick r:id="rId5"/>
              </a:rPr>
              <a:t> transformers for </a:t>
            </a:r>
            <a:r>
              <a:rPr lang="it-IT" sz="1200" dirty="0" err="1">
                <a:hlinkClick r:id="rId5"/>
              </a:rPr>
              <a:t>language</a:t>
            </a:r>
            <a:r>
              <a:rPr lang="it-IT" sz="1200" dirty="0">
                <a:hlinkClick r:id="rId5"/>
              </a:rPr>
              <a:t> </a:t>
            </a:r>
            <a:r>
              <a:rPr lang="it-IT" sz="1200" dirty="0" err="1">
                <a:hlinkClick r:id="rId5"/>
              </a:rPr>
              <a:t>understanding</a:t>
            </a:r>
            <a:r>
              <a:rPr lang="it-IT" sz="1200" dirty="0">
                <a:hlinkClick r:id="rId5"/>
              </a:rPr>
              <a:t>. </a:t>
            </a:r>
            <a:r>
              <a:rPr lang="it-IT" sz="1200" dirty="0" err="1">
                <a:hlinkClick r:id="rId5"/>
              </a:rPr>
              <a:t>arXiv</a:t>
            </a:r>
            <a:r>
              <a:rPr lang="it-IT" sz="1200" dirty="0">
                <a:hlinkClick r:id="rId5"/>
              </a:rPr>
              <a:t> preprint arXiv:1810.04805.</a:t>
            </a:r>
            <a:endParaRPr lang="it-IT" sz="1200" dirty="0"/>
          </a:p>
          <a:p>
            <a:pPr marL="171450" indent="-171450">
              <a:buFont typeface="Arial" panose="020B0604020202020204" pitchFamily="34" charset="0"/>
              <a:buChar char="•"/>
            </a:pPr>
            <a:r>
              <a:rPr lang="it-IT" sz="1200" dirty="0">
                <a:hlinkClick r:id="rId6"/>
              </a:rPr>
              <a:t>Radford, A., </a:t>
            </a:r>
            <a:r>
              <a:rPr lang="it-IT" sz="1200" dirty="0" err="1">
                <a:hlinkClick r:id="rId6"/>
              </a:rPr>
              <a:t>Wu</a:t>
            </a:r>
            <a:r>
              <a:rPr lang="it-IT" sz="1200" dirty="0">
                <a:hlinkClick r:id="rId6"/>
              </a:rPr>
              <a:t>, J., Child, R., Luan, D., Amodei, D., &amp; </a:t>
            </a:r>
            <a:r>
              <a:rPr lang="it-IT" sz="1200" dirty="0" err="1">
                <a:hlinkClick r:id="rId6"/>
              </a:rPr>
              <a:t>Sutskever</a:t>
            </a:r>
            <a:r>
              <a:rPr lang="it-IT" sz="1200" dirty="0">
                <a:hlinkClick r:id="rId6"/>
              </a:rPr>
              <a:t>, I. (2019). Language models are </a:t>
            </a:r>
            <a:r>
              <a:rPr lang="it-IT" sz="1200" dirty="0" err="1">
                <a:hlinkClick r:id="rId6"/>
              </a:rPr>
              <a:t>unsupervised</a:t>
            </a:r>
            <a:r>
              <a:rPr lang="it-IT" sz="1200" dirty="0">
                <a:hlinkClick r:id="rId6"/>
              </a:rPr>
              <a:t> </a:t>
            </a:r>
            <a:r>
              <a:rPr lang="it-IT" sz="1200" dirty="0" err="1">
                <a:hlinkClick r:id="rId6"/>
              </a:rPr>
              <a:t>multitask</a:t>
            </a:r>
            <a:r>
              <a:rPr lang="it-IT" sz="1200" dirty="0">
                <a:hlinkClick r:id="rId6"/>
              </a:rPr>
              <a:t> </a:t>
            </a:r>
            <a:r>
              <a:rPr lang="it-IT" sz="1200" dirty="0" err="1">
                <a:hlinkClick r:id="rId6"/>
              </a:rPr>
              <a:t>learners</a:t>
            </a:r>
            <a:r>
              <a:rPr lang="it-IT" sz="1200" dirty="0">
                <a:hlinkClick r:id="rId6"/>
              </a:rPr>
              <a:t>. OpenAI Blog, 1(8), 9.</a:t>
            </a:r>
            <a:endParaRPr lang="it-IT" sz="1200" dirty="0"/>
          </a:p>
        </p:txBody>
      </p:sp>
    </p:spTree>
    <p:extLst>
      <p:ext uri="{BB962C8B-B14F-4D97-AF65-F5344CB8AC3E}">
        <p14:creationId xmlns:p14="http://schemas.microsoft.com/office/powerpoint/2010/main" val="2366597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CasellaDiTesto 1">
            <a:extLst>
              <a:ext uri="{FF2B5EF4-FFF2-40B4-BE49-F238E27FC236}">
                <a16:creationId xmlns:a16="http://schemas.microsoft.com/office/drawing/2014/main" id="{CB1F4345-8E83-BB47-AA6A-C2DD3CD8420F}"/>
              </a:ext>
            </a:extLst>
          </p:cNvPr>
          <p:cNvSpPr txBox="1">
            <a:spLocks noChangeAspect="1"/>
          </p:cNvSpPr>
          <p:nvPr/>
        </p:nvSpPr>
        <p:spPr bwMode="auto">
          <a:xfrm>
            <a:off x="2135560" y="474684"/>
            <a:ext cx="8208590" cy="553998"/>
          </a:xfrm>
          <a:prstGeom prst="rect">
            <a:avLst/>
          </a:prstGeom>
          <a:solidFill>
            <a:schemeClr val="bg1"/>
          </a:solidFill>
          <a:ln>
            <a:noFill/>
          </a:ln>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a:lnSpc>
                <a:spcPct val="100000"/>
              </a:lnSpc>
              <a:spcBef>
                <a:spcPct val="0"/>
              </a:spcBef>
              <a:buFontTx/>
              <a:buNone/>
            </a:pPr>
            <a:r>
              <a:rPr lang="it-IT" altLang="it-IT" sz="3000" dirty="0">
                <a:latin typeface="Calibri" panose="020F0502020204030204" pitchFamily="34" charset="0"/>
                <a:ea typeface="Calibri" panose="020F0502020204030204" pitchFamily="34" charset="0"/>
                <a:cs typeface="Calibri" panose="020F0502020204030204" pitchFamily="34" charset="0"/>
              </a:rPr>
              <a:t>A bit of Transformer history</a:t>
            </a:r>
          </a:p>
        </p:txBody>
      </p:sp>
      <p:sp>
        <p:nvSpPr>
          <p:cNvPr id="12294" name="object 6">
            <a:extLst>
              <a:ext uri="{FF2B5EF4-FFF2-40B4-BE49-F238E27FC236}">
                <a16:creationId xmlns:a16="http://schemas.microsoft.com/office/drawing/2014/main" id="{50C7E8E4-622B-6041-BCF1-3C351BC8F18A}"/>
              </a:ext>
            </a:extLst>
          </p:cNvPr>
          <p:cNvSpPr txBox="1">
            <a:spLocks noChangeArrowheads="1"/>
          </p:cNvSpPr>
          <p:nvPr/>
        </p:nvSpPr>
        <p:spPr bwMode="auto">
          <a:xfrm>
            <a:off x="2031206" y="1052737"/>
            <a:ext cx="8129588" cy="609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a:lnSpc>
                <a:spcPct val="90000"/>
              </a:lnSpc>
              <a:spcBef>
                <a:spcPts val="1000"/>
              </a:spcBef>
              <a:buFont typeface="Arial" panose="020B0604020202020204" pitchFamily="34" charset="0"/>
              <a:buChar char="•"/>
              <a:tabLst>
                <a:tab pos="8434388" algn="l"/>
              </a:tabLst>
              <a:defRPr sz="2800">
                <a:solidFill>
                  <a:schemeClr val="tx1"/>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tabLst>
                <a:tab pos="8434388" algn="l"/>
              </a:tabLst>
              <a:defRPr sz="2400">
                <a:solidFill>
                  <a:schemeClr val="tx1"/>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tabLst>
                <a:tab pos="8434388" algn="l"/>
              </a:tabLst>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8434388" algn="l"/>
              </a:tabLst>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8434388" algn="l"/>
              </a:tabLst>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8434388" algn="l"/>
              </a:tabLst>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8434388" algn="l"/>
              </a:tabLst>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8434388" algn="l"/>
              </a:tabLst>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8434388" algn="l"/>
              </a:tabLst>
              <a:defRPr>
                <a:solidFill>
                  <a:schemeClr val="tx1"/>
                </a:solidFill>
                <a:latin typeface="Arial" panose="020B0604020202020204" pitchFamily="34" charset="0"/>
              </a:defRPr>
            </a:lvl9pPr>
          </a:lstStyle>
          <a:p>
            <a:r>
              <a:rPr lang="en-US" sz="1800" b="1" dirty="0">
                <a:cs typeface="Arial" panose="020B0604020202020204" pitchFamily="34" charset="0"/>
              </a:rPr>
              <a:t> June 2017</a:t>
            </a:r>
            <a:r>
              <a:rPr lang="en-US" sz="1800" dirty="0">
                <a:cs typeface="Arial" panose="020B0604020202020204" pitchFamily="34" charset="0"/>
              </a:rPr>
              <a:t>: Introduction of the </a:t>
            </a:r>
            <a:r>
              <a:rPr lang="en-US" sz="1800" dirty="0">
                <a:cs typeface="Arial" panose="020B0604020202020204" pitchFamily="34" charset="0"/>
                <a:hlinkClick r:id="rId3"/>
              </a:rPr>
              <a:t>Transformer architecture</a:t>
            </a:r>
            <a:br>
              <a:rPr lang="en-US" sz="1800" dirty="0">
                <a:cs typeface="Arial" panose="020B0604020202020204" pitchFamily="34" charset="0"/>
              </a:rPr>
            </a:br>
            <a:endParaRPr lang="en-US" sz="1800" dirty="0">
              <a:cs typeface="Arial" panose="020B0604020202020204" pitchFamily="34" charset="0"/>
            </a:endParaRPr>
          </a:p>
          <a:p>
            <a:r>
              <a:rPr lang="en-US" sz="1800" b="1" dirty="0">
                <a:cs typeface="Arial" panose="020B0604020202020204" pitchFamily="34" charset="0"/>
              </a:rPr>
              <a:t> June 2018</a:t>
            </a:r>
            <a:r>
              <a:rPr lang="en-US" sz="1800" dirty="0">
                <a:cs typeface="Arial" panose="020B0604020202020204" pitchFamily="34" charset="0"/>
              </a:rPr>
              <a:t>: </a:t>
            </a:r>
            <a:r>
              <a:rPr lang="en-US" sz="1800" dirty="0">
                <a:cs typeface="Arial" panose="020B0604020202020204" pitchFamily="34" charset="0"/>
                <a:hlinkClick r:id="rId4"/>
              </a:rPr>
              <a:t>GPT</a:t>
            </a:r>
            <a:r>
              <a:rPr lang="en-US" sz="1800" dirty="0">
                <a:cs typeface="Arial" panose="020B0604020202020204" pitchFamily="34" charset="0"/>
              </a:rPr>
              <a:t>, the first pretrained Transformer model, used for fine-tuning on various NLP tasks and obtained state-of-the-art results</a:t>
            </a:r>
            <a:br>
              <a:rPr lang="en-US" sz="1800" dirty="0">
                <a:cs typeface="Arial" panose="020B0604020202020204" pitchFamily="34" charset="0"/>
              </a:rPr>
            </a:br>
            <a:endParaRPr lang="en-US" sz="1800" dirty="0">
              <a:cs typeface="Arial" panose="020B0604020202020204" pitchFamily="34" charset="0"/>
            </a:endParaRPr>
          </a:p>
          <a:p>
            <a:pPr>
              <a:buFont typeface="Arial" panose="020B0604020202020204" pitchFamily="34" charset="0"/>
              <a:buChar char="•"/>
            </a:pPr>
            <a:r>
              <a:rPr lang="en-US" sz="1800" b="1" dirty="0">
                <a:cs typeface="Arial" panose="020B0604020202020204" pitchFamily="34" charset="0"/>
              </a:rPr>
              <a:t> October 2018</a:t>
            </a:r>
            <a:r>
              <a:rPr lang="en-US" sz="1800" dirty="0">
                <a:cs typeface="Arial" panose="020B0604020202020204" pitchFamily="34" charset="0"/>
              </a:rPr>
              <a:t>: </a:t>
            </a:r>
            <a:r>
              <a:rPr lang="en-US" sz="1800" dirty="0">
                <a:cs typeface="Arial" panose="020B0604020202020204" pitchFamily="34" charset="0"/>
                <a:hlinkClick r:id="rId5"/>
              </a:rPr>
              <a:t>BERT</a:t>
            </a:r>
            <a:r>
              <a:rPr lang="en-US" sz="1800" dirty="0">
                <a:cs typeface="Arial" panose="020B0604020202020204" pitchFamily="34" charset="0"/>
              </a:rPr>
              <a:t>, another large pretrained model, this one designed to produce better summaries of sentences</a:t>
            </a:r>
            <a:br>
              <a:rPr lang="en-US" sz="1800" dirty="0">
                <a:cs typeface="Arial" panose="020B0604020202020204" pitchFamily="34" charset="0"/>
              </a:rPr>
            </a:br>
            <a:endParaRPr lang="en-US" sz="1800" dirty="0">
              <a:cs typeface="Arial" panose="020B0604020202020204" pitchFamily="34" charset="0"/>
            </a:endParaRPr>
          </a:p>
          <a:p>
            <a:pPr>
              <a:buFont typeface="Arial" panose="020B0604020202020204" pitchFamily="34" charset="0"/>
              <a:buChar char="•"/>
            </a:pPr>
            <a:r>
              <a:rPr lang="en-US" sz="1800" b="1" dirty="0">
                <a:cs typeface="Arial" panose="020B0604020202020204" pitchFamily="34" charset="0"/>
              </a:rPr>
              <a:t> February 2019</a:t>
            </a:r>
            <a:r>
              <a:rPr lang="en-US" sz="1800" dirty="0">
                <a:cs typeface="Arial" panose="020B0604020202020204" pitchFamily="34" charset="0"/>
              </a:rPr>
              <a:t>: </a:t>
            </a:r>
            <a:r>
              <a:rPr lang="en-US" sz="1800" dirty="0">
                <a:cs typeface="Arial" panose="020B0604020202020204" pitchFamily="34" charset="0"/>
                <a:hlinkClick r:id="rId6"/>
              </a:rPr>
              <a:t>GPT-2</a:t>
            </a:r>
            <a:r>
              <a:rPr lang="en-US" sz="1800" dirty="0">
                <a:cs typeface="Arial" panose="020B0604020202020204" pitchFamily="34" charset="0"/>
              </a:rPr>
              <a:t>, an improved (and bigger) version of GPT that was not immediately publicly released due to ethical concerns</a:t>
            </a:r>
            <a:br>
              <a:rPr lang="en-US" sz="1800" dirty="0">
                <a:cs typeface="Arial" panose="020B0604020202020204" pitchFamily="34" charset="0"/>
              </a:rPr>
            </a:br>
            <a:endParaRPr lang="en-US" sz="1800" dirty="0">
              <a:cs typeface="Arial" panose="020B0604020202020204" pitchFamily="34" charset="0"/>
            </a:endParaRPr>
          </a:p>
          <a:p>
            <a:pPr>
              <a:buFont typeface="Arial" panose="020B0604020202020204" pitchFamily="34" charset="0"/>
              <a:buChar char="•"/>
            </a:pPr>
            <a:r>
              <a:rPr lang="en-US" sz="1800" b="1" dirty="0">
                <a:cs typeface="Arial" panose="020B0604020202020204" pitchFamily="34" charset="0"/>
              </a:rPr>
              <a:t> October 2019</a:t>
            </a:r>
            <a:r>
              <a:rPr lang="en-US" sz="1800" dirty="0">
                <a:cs typeface="Arial" panose="020B0604020202020204" pitchFamily="34" charset="0"/>
              </a:rPr>
              <a:t>: </a:t>
            </a:r>
            <a:r>
              <a:rPr lang="en-US" sz="1800" dirty="0" err="1">
                <a:cs typeface="Arial" panose="020B0604020202020204" pitchFamily="34" charset="0"/>
                <a:hlinkClick r:id="rId7"/>
              </a:rPr>
              <a:t>DistilBERT</a:t>
            </a:r>
            <a:r>
              <a:rPr lang="en-US" sz="1800" dirty="0">
                <a:cs typeface="Arial" panose="020B0604020202020204" pitchFamily="34" charset="0"/>
              </a:rPr>
              <a:t>, a distilled version of BERT that is 60% faster, 40% lighter in memory, and still retains 97% of BERT's performance</a:t>
            </a:r>
            <a:br>
              <a:rPr lang="en-US" sz="1800" dirty="0">
                <a:cs typeface="Arial" panose="020B0604020202020204" pitchFamily="34" charset="0"/>
              </a:rPr>
            </a:br>
            <a:endParaRPr lang="en-US" sz="1800" dirty="0">
              <a:cs typeface="Arial" panose="020B0604020202020204" pitchFamily="34" charset="0"/>
            </a:endParaRPr>
          </a:p>
          <a:p>
            <a:pPr>
              <a:buFont typeface="Arial" panose="020B0604020202020204" pitchFamily="34" charset="0"/>
              <a:buChar char="•"/>
            </a:pPr>
            <a:r>
              <a:rPr lang="en-US" sz="1800" b="1" dirty="0">
                <a:cs typeface="Arial" panose="020B0604020202020204" pitchFamily="34" charset="0"/>
              </a:rPr>
              <a:t> October 2019</a:t>
            </a:r>
            <a:r>
              <a:rPr lang="en-US" sz="1800" dirty="0">
                <a:cs typeface="Arial" panose="020B0604020202020204" pitchFamily="34" charset="0"/>
              </a:rPr>
              <a:t>: </a:t>
            </a:r>
            <a:r>
              <a:rPr lang="en-US" sz="1800" dirty="0">
                <a:cs typeface="Arial" panose="020B0604020202020204" pitchFamily="34" charset="0"/>
                <a:hlinkClick r:id="rId8"/>
              </a:rPr>
              <a:t>BART</a:t>
            </a:r>
            <a:r>
              <a:rPr lang="en-US" sz="1800" dirty="0">
                <a:cs typeface="Arial" panose="020B0604020202020204" pitchFamily="34" charset="0"/>
              </a:rPr>
              <a:t> and </a:t>
            </a:r>
            <a:r>
              <a:rPr lang="en-US" sz="1800" dirty="0">
                <a:cs typeface="Arial" panose="020B0604020202020204" pitchFamily="34" charset="0"/>
                <a:hlinkClick r:id="rId9"/>
              </a:rPr>
              <a:t>T5</a:t>
            </a:r>
            <a:r>
              <a:rPr lang="en-US" sz="1800" dirty="0">
                <a:cs typeface="Arial" panose="020B0604020202020204" pitchFamily="34" charset="0"/>
              </a:rPr>
              <a:t>, two large pretrained models using the same architecture as the original Transformer model (the first to do so)</a:t>
            </a:r>
            <a:br>
              <a:rPr lang="en-US" sz="1800" dirty="0">
                <a:cs typeface="Arial" panose="020B0604020202020204" pitchFamily="34" charset="0"/>
              </a:rPr>
            </a:br>
            <a:endParaRPr lang="en-US" sz="1800" dirty="0">
              <a:cs typeface="Arial" panose="020B0604020202020204" pitchFamily="34" charset="0"/>
            </a:endParaRPr>
          </a:p>
          <a:p>
            <a:pPr>
              <a:buFont typeface="Arial" panose="020B0604020202020204" pitchFamily="34" charset="0"/>
              <a:buChar char="•"/>
            </a:pPr>
            <a:r>
              <a:rPr lang="en-US" sz="1800" b="1" dirty="0">
                <a:cs typeface="Arial" panose="020B0604020202020204" pitchFamily="34" charset="0"/>
              </a:rPr>
              <a:t> May 2020</a:t>
            </a:r>
            <a:r>
              <a:rPr lang="en-US" sz="1800" dirty="0">
                <a:cs typeface="Arial" panose="020B0604020202020204" pitchFamily="34" charset="0"/>
              </a:rPr>
              <a:t>, </a:t>
            </a:r>
            <a:r>
              <a:rPr lang="en-US" sz="1800" dirty="0">
                <a:cs typeface="Arial" panose="020B0604020202020204" pitchFamily="34" charset="0"/>
                <a:hlinkClick r:id="rId10"/>
              </a:rPr>
              <a:t>GPT-3</a:t>
            </a:r>
            <a:r>
              <a:rPr lang="en-US" sz="1800" dirty="0">
                <a:cs typeface="Arial" panose="020B0604020202020204" pitchFamily="34" charset="0"/>
              </a:rPr>
              <a:t>, an even bigger version of GPT-2 that is able to perform well on a variety of tasks without the need for fine-tuning (called </a:t>
            </a:r>
            <a:r>
              <a:rPr lang="en-US" sz="1800" i="1" dirty="0">
                <a:cs typeface="Arial" panose="020B0604020202020204" pitchFamily="34" charset="0"/>
              </a:rPr>
              <a:t>zero-shot learning</a:t>
            </a:r>
            <a:r>
              <a:rPr lang="en-US" sz="1800" dirty="0">
                <a:cs typeface="Arial" panose="020B0604020202020204" pitchFamily="34" charset="0"/>
              </a:rPr>
              <a:t>)</a:t>
            </a:r>
          </a:p>
          <a:p>
            <a:pPr algn="just">
              <a:lnSpc>
                <a:spcPct val="150000"/>
              </a:lnSpc>
              <a:spcBef>
                <a:spcPts val="100"/>
              </a:spcBef>
              <a:buNone/>
            </a:pPr>
            <a:endParaRPr lang="it-IT" altLang="it-IT" dirty="0">
              <a:cs typeface="Arial" panose="020B0604020202020204" pitchFamily="34" charset="0"/>
            </a:endParaRPr>
          </a:p>
        </p:txBody>
      </p:sp>
    </p:spTree>
    <p:extLst>
      <p:ext uri="{BB962C8B-B14F-4D97-AF65-F5344CB8AC3E}">
        <p14:creationId xmlns:p14="http://schemas.microsoft.com/office/powerpoint/2010/main" val="1276617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8B1565A-CA19-2382-1514-FFB4C824F4A5}"/>
              </a:ext>
            </a:extLst>
          </p:cNvPr>
          <p:cNvPicPr>
            <a:picLocks noChangeAspect="1"/>
          </p:cNvPicPr>
          <p:nvPr/>
        </p:nvPicPr>
        <p:blipFill>
          <a:blip r:embed="rId3"/>
          <a:stretch>
            <a:fillRect/>
          </a:stretch>
        </p:blipFill>
        <p:spPr>
          <a:xfrm>
            <a:off x="1973796" y="260649"/>
            <a:ext cx="8244408" cy="2589867"/>
          </a:xfrm>
          <a:prstGeom prst="rect">
            <a:avLst/>
          </a:prstGeom>
        </p:spPr>
      </p:pic>
      <p:sp>
        <p:nvSpPr>
          <p:cNvPr id="5" name="CasellaDiTesto 4">
            <a:extLst>
              <a:ext uri="{FF2B5EF4-FFF2-40B4-BE49-F238E27FC236}">
                <a16:creationId xmlns:a16="http://schemas.microsoft.com/office/drawing/2014/main" id="{201A9773-F276-CC50-EC4E-F864A61445C8}"/>
              </a:ext>
            </a:extLst>
          </p:cNvPr>
          <p:cNvSpPr txBox="1"/>
          <p:nvPr/>
        </p:nvSpPr>
        <p:spPr>
          <a:xfrm>
            <a:off x="2383961" y="2924944"/>
            <a:ext cx="7898542" cy="4037772"/>
          </a:xfrm>
          <a:prstGeom prst="rect">
            <a:avLst/>
          </a:prstGeom>
          <a:noFill/>
        </p:spPr>
        <p:txBody>
          <a:bodyPr wrap="square">
            <a:spAutoFit/>
          </a:bodyPr>
          <a:lstStyle/>
          <a:p>
            <a:pPr>
              <a:buFont typeface="Arial" panose="020B0604020202020204" pitchFamily="34" charset="0"/>
              <a:buChar char="•"/>
            </a:pPr>
            <a:r>
              <a:rPr lang="en-US" sz="2400" dirty="0"/>
              <a:t> GPT-like (</a:t>
            </a:r>
            <a:r>
              <a:rPr lang="en-US" sz="2400" i="1" dirty="0"/>
              <a:t>auto-regressive</a:t>
            </a:r>
            <a:r>
              <a:rPr lang="en-US" sz="2400" dirty="0"/>
              <a:t> models):</a:t>
            </a:r>
          </a:p>
          <a:p>
            <a:pPr lvl="1"/>
            <a:r>
              <a:rPr lang="en-US" sz="1600" dirty="0"/>
              <a:t>This type of models is "auto-regressive" because it regresses (i.e., makes predictions) on the sequence itself, using past outputs as inputs for future predictions</a:t>
            </a:r>
            <a:br>
              <a:rPr lang="en-US" sz="2000" dirty="0"/>
            </a:br>
            <a:endParaRPr lang="en-US" sz="2000" dirty="0"/>
          </a:p>
          <a:p>
            <a:pPr>
              <a:buFont typeface="Arial" panose="020B0604020202020204" pitchFamily="34" charset="0"/>
              <a:buChar char="•"/>
            </a:pPr>
            <a:r>
              <a:rPr lang="en-US" sz="2400" dirty="0"/>
              <a:t> BERT-like (</a:t>
            </a:r>
            <a:r>
              <a:rPr lang="en-US" sz="2400" i="1" dirty="0"/>
              <a:t>auto-encoding</a:t>
            </a:r>
            <a:r>
              <a:rPr lang="en-US" sz="2400" dirty="0"/>
              <a:t> models):</a:t>
            </a:r>
          </a:p>
          <a:p>
            <a:pPr lvl="1"/>
            <a:r>
              <a:rPr lang="en-US" sz="1600" dirty="0"/>
              <a:t>Are designed to learn a representation of the text that captures information </a:t>
            </a:r>
            <a:br>
              <a:rPr lang="en-US" sz="1600" dirty="0"/>
            </a:br>
            <a:r>
              <a:rPr lang="en-US" sz="1600" dirty="0"/>
              <a:t>from both left and right contexts in all layers of the mode</a:t>
            </a:r>
            <a:br>
              <a:rPr lang="en-US" sz="2000" dirty="0"/>
            </a:br>
            <a:endParaRPr lang="en-US" sz="2000" dirty="0"/>
          </a:p>
          <a:p>
            <a:pPr>
              <a:buFont typeface="Arial" panose="020B0604020202020204" pitchFamily="34" charset="0"/>
              <a:buChar char="•"/>
            </a:pPr>
            <a:r>
              <a:rPr lang="en-US" sz="2400" dirty="0"/>
              <a:t> BART/T5-like (</a:t>
            </a:r>
            <a:r>
              <a:rPr lang="en-US" sz="2400" i="1" dirty="0"/>
              <a:t>sequence-to-sequence</a:t>
            </a:r>
            <a:r>
              <a:rPr lang="en-US" sz="2400" dirty="0"/>
              <a:t> models):</a:t>
            </a:r>
          </a:p>
          <a:p>
            <a:pPr lvl="1"/>
            <a:r>
              <a:rPr lang="en-US" sz="1600" dirty="0"/>
              <a:t>They combine both bidirectional and auto-regressive approaches, encoding </a:t>
            </a:r>
            <a:br>
              <a:rPr lang="en-US" sz="1600" dirty="0"/>
            </a:br>
            <a:r>
              <a:rPr lang="en-US" sz="1600" dirty="0"/>
              <a:t>the input text and then decoding it into the target text</a:t>
            </a:r>
            <a:endParaRPr lang="en-US" sz="2000" dirty="0"/>
          </a:p>
          <a:p>
            <a:pPr algn="just">
              <a:lnSpc>
                <a:spcPct val="150000"/>
              </a:lnSpc>
              <a:spcBef>
                <a:spcPts val="100"/>
              </a:spcBef>
            </a:pPr>
            <a:endParaRPr lang="it-IT" altLang="it-IT" sz="2400" dirty="0"/>
          </a:p>
        </p:txBody>
      </p:sp>
    </p:spTree>
    <p:extLst>
      <p:ext uri="{BB962C8B-B14F-4D97-AF65-F5344CB8AC3E}">
        <p14:creationId xmlns:p14="http://schemas.microsoft.com/office/powerpoint/2010/main" val="715833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CasellaDiTesto 1">
            <a:extLst>
              <a:ext uri="{FF2B5EF4-FFF2-40B4-BE49-F238E27FC236}">
                <a16:creationId xmlns:a16="http://schemas.microsoft.com/office/drawing/2014/main" id="{E1A2ACCD-FE78-9C49-94D8-513A63B8D5A5}"/>
              </a:ext>
            </a:extLst>
          </p:cNvPr>
          <p:cNvSpPr txBox="1">
            <a:spLocks noChangeAspect="1"/>
          </p:cNvSpPr>
          <p:nvPr/>
        </p:nvSpPr>
        <p:spPr bwMode="auto">
          <a:xfrm>
            <a:off x="1893888" y="496909"/>
            <a:ext cx="8450262" cy="553998"/>
          </a:xfrm>
          <a:prstGeom prst="rect">
            <a:avLst/>
          </a:prstGeom>
          <a:solidFill>
            <a:schemeClr val="bg1"/>
          </a:solidFill>
          <a:ln>
            <a:noFill/>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a:lnSpc>
                <a:spcPct val="100000"/>
              </a:lnSpc>
              <a:spcBef>
                <a:spcPct val="0"/>
              </a:spcBef>
              <a:buFontTx/>
              <a:buNone/>
            </a:pPr>
            <a:r>
              <a:rPr lang="it-IT" altLang="it-IT" sz="3000" dirty="0">
                <a:latin typeface="Calibri" panose="020F0502020204030204" pitchFamily="34" charset="0"/>
                <a:ea typeface="Calibri" panose="020F0502020204030204" pitchFamily="34" charset="0"/>
                <a:cs typeface="Calibri" panose="020F0502020204030204" pitchFamily="34" charset="0"/>
              </a:rPr>
              <a:t>Transformers are </a:t>
            </a:r>
            <a:r>
              <a:rPr lang="it-IT" altLang="it-IT" sz="3000" dirty="0" err="1">
                <a:latin typeface="Calibri" panose="020F0502020204030204" pitchFamily="34" charset="0"/>
                <a:ea typeface="Calibri" panose="020F0502020204030204" pitchFamily="34" charset="0"/>
                <a:cs typeface="Calibri" panose="020F0502020204030204" pitchFamily="34" charset="0"/>
              </a:rPr>
              <a:t>language</a:t>
            </a:r>
            <a:r>
              <a:rPr lang="it-IT" altLang="it-IT" sz="3000" dirty="0">
                <a:latin typeface="Calibri" panose="020F0502020204030204" pitchFamily="34" charset="0"/>
                <a:ea typeface="Calibri" panose="020F0502020204030204" pitchFamily="34" charset="0"/>
                <a:cs typeface="Calibri" panose="020F0502020204030204" pitchFamily="34" charset="0"/>
              </a:rPr>
              <a:t> model</a:t>
            </a:r>
          </a:p>
        </p:txBody>
      </p:sp>
      <p:sp>
        <p:nvSpPr>
          <p:cNvPr id="17414" name="CasellaDiTesto 3">
            <a:extLst>
              <a:ext uri="{FF2B5EF4-FFF2-40B4-BE49-F238E27FC236}">
                <a16:creationId xmlns:a16="http://schemas.microsoft.com/office/drawing/2014/main" id="{2EB50DF8-D106-7646-8145-C4A4CE39C145}"/>
              </a:ext>
            </a:extLst>
          </p:cNvPr>
          <p:cNvSpPr txBox="1">
            <a:spLocks noChangeArrowheads="1"/>
          </p:cNvSpPr>
          <p:nvPr/>
        </p:nvSpPr>
        <p:spPr bwMode="auto">
          <a:xfrm>
            <a:off x="2207568" y="1196753"/>
            <a:ext cx="8136582" cy="3008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defRPr>
            </a:lvl1pPr>
            <a:lvl2pPr marL="800100" indent="-342900">
              <a:lnSpc>
                <a:spcPct val="90000"/>
              </a:lnSpc>
              <a:spcBef>
                <a:spcPts val="500"/>
              </a:spcBef>
              <a:buFont typeface="Arial" panose="020B0604020202020204" pitchFamily="34" charset="0"/>
              <a:buChar char="•"/>
              <a:defRPr sz="2400">
                <a:solidFill>
                  <a:schemeClr val="tx1"/>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r>
              <a:rPr lang="en-US" sz="1600" dirty="0"/>
              <a:t> All the Transformer models mentioned above (GPT, BERT, BART, T5, etc.) have been trained as </a:t>
            </a:r>
            <a:r>
              <a:rPr lang="en-US" sz="1600" i="1" dirty="0"/>
              <a:t>language models</a:t>
            </a:r>
            <a:r>
              <a:rPr lang="en-US" sz="1600" dirty="0"/>
              <a:t>. This means they have been trained on large amounts of raw text in a self-supervised fashion. That means that humans are not needed to label the data!</a:t>
            </a:r>
          </a:p>
          <a:p>
            <a:r>
              <a:rPr lang="en-US" sz="1600" dirty="0"/>
              <a:t> This type of model develops a statistical understanding of the language it has been trained on, but it's not very useful for specific practical tasks. Because of this, the general pretrained model then goes through a process called </a:t>
            </a:r>
            <a:r>
              <a:rPr lang="en-US" sz="1600" i="1" dirty="0"/>
              <a:t>transfer learning</a:t>
            </a:r>
            <a:r>
              <a:rPr lang="en-US" sz="1600" dirty="0"/>
              <a:t>. During this process, the model is fine-tuned in a supervised way - that is, using human-annotated labels - on a given task.</a:t>
            </a:r>
          </a:p>
          <a:p>
            <a:r>
              <a:rPr lang="en-US" sz="1600" dirty="0"/>
              <a:t> An example of a task is predicting the next word in a sentence having read the </a:t>
            </a:r>
            <a:r>
              <a:rPr lang="en-US" sz="1600" i="1" dirty="0"/>
              <a:t>n</a:t>
            </a:r>
            <a:r>
              <a:rPr lang="en-US" sz="1600" dirty="0"/>
              <a:t> previous words. This is called </a:t>
            </a:r>
            <a:r>
              <a:rPr lang="en-US" sz="1600" i="1" dirty="0"/>
              <a:t>causal language modeling</a:t>
            </a:r>
            <a:r>
              <a:rPr lang="en-US" sz="1600" dirty="0"/>
              <a:t> because the output depends on the past and present inputs, but not the future ones.</a:t>
            </a:r>
          </a:p>
        </p:txBody>
      </p:sp>
      <p:pic>
        <p:nvPicPr>
          <p:cNvPr id="3" name="Immagine 2">
            <a:extLst>
              <a:ext uri="{FF2B5EF4-FFF2-40B4-BE49-F238E27FC236}">
                <a16:creationId xmlns:a16="http://schemas.microsoft.com/office/drawing/2014/main" id="{6CCF0EB9-4E3F-6F7B-C26D-BA23FD03ECA2}"/>
              </a:ext>
            </a:extLst>
          </p:cNvPr>
          <p:cNvPicPr>
            <a:picLocks noChangeAspect="1"/>
          </p:cNvPicPr>
          <p:nvPr/>
        </p:nvPicPr>
        <p:blipFill>
          <a:blip r:embed="rId3"/>
          <a:stretch>
            <a:fillRect/>
          </a:stretch>
        </p:blipFill>
        <p:spPr>
          <a:xfrm>
            <a:off x="3215681" y="4226316"/>
            <a:ext cx="5930805" cy="2490475"/>
          </a:xfrm>
          <a:prstGeom prst="rect">
            <a:avLst/>
          </a:prstGeom>
        </p:spPr>
      </p:pic>
    </p:spTree>
    <p:extLst>
      <p:ext uri="{BB962C8B-B14F-4D97-AF65-F5344CB8AC3E}">
        <p14:creationId xmlns:p14="http://schemas.microsoft.com/office/powerpoint/2010/main" val="265506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CasellaDiTesto 1">
            <a:extLst>
              <a:ext uri="{FF2B5EF4-FFF2-40B4-BE49-F238E27FC236}">
                <a16:creationId xmlns:a16="http://schemas.microsoft.com/office/drawing/2014/main" id="{3F6FCAB3-F2C7-B840-90D8-152F8BAC9C9A}"/>
              </a:ext>
            </a:extLst>
          </p:cNvPr>
          <p:cNvSpPr txBox="1">
            <a:spLocks noChangeAspect="1"/>
          </p:cNvSpPr>
          <p:nvPr/>
        </p:nvSpPr>
        <p:spPr bwMode="auto">
          <a:xfrm>
            <a:off x="2063750" y="544534"/>
            <a:ext cx="8377238" cy="553998"/>
          </a:xfrm>
          <a:prstGeom prst="rect">
            <a:avLst/>
          </a:prstGeom>
          <a:solidFill>
            <a:schemeClr val="bg1"/>
          </a:solidFill>
          <a:ln>
            <a:noFill/>
          </a:ln>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fontAlgn="base">
              <a:lnSpc>
                <a:spcPct val="100000"/>
              </a:lnSpc>
              <a:spcBef>
                <a:spcPct val="0"/>
              </a:spcBef>
              <a:spcAft>
                <a:spcPct val="0"/>
              </a:spcAft>
              <a:buNone/>
              <a:defRPr/>
            </a:pPr>
            <a:r>
              <a:rPr lang="en-US" altLang="it-IT" sz="3000" dirty="0">
                <a:latin typeface="Calibri" panose="020F0502020204030204" pitchFamily="34" charset="0"/>
                <a:ea typeface="Calibri" panose="020F0502020204030204" pitchFamily="34" charset="0"/>
                <a:cs typeface="Calibri" panose="020F0502020204030204" pitchFamily="34" charset="0"/>
              </a:rPr>
              <a:t>Transformers are big models</a:t>
            </a:r>
            <a:endParaRPr lang="it-IT" altLang="it-IT" sz="3000" dirty="0">
              <a:latin typeface="Calibri" panose="020F0502020204030204" pitchFamily="34" charset="0"/>
              <a:ea typeface="Calibri" panose="020F0502020204030204" pitchFamily="34" charset="0"/>
              <a:cs typeface="Calibri" panose="020F0502020204030204" pitchFamily="34" charset="0"/>
            </a:endParaRPr>
          </a:p>
        </p:txBody>
      </p:sp>
      <p:pic>
        <p:nvPicPr>
          <p:cNvPr id="3" name="Immagine 2">
            <a:extLst>
              <a:ext uri="{FF2B5EF4-FFF2-40B4-BE49-F238E27FC236}">
                <a16:creationId xmlns:a16="http://schemas.microsoft.com/office/drawing/2014/main" id="{14D0D399-0801-FA3A-7DB1-3A7674E59BB1}"/>
              </a:ext>
            </a:extLst>
          </p:cNvPr>
          <p:cNvPicPr>
            <a:picLocks noChangeAspect="1"/>
          </p:cNvPicPr>
          <p:nvPr/>
        </p:nvPicPr>
        <p:blipFill>
          <a:blip r:embed="rId3"/>
          <a:stretch>
            <a:fillRect/>
          </a:stretch>
        </p:blipFill>
        <p:spPr>
          <a:xfrm>
            <a:off x="2207569" y="1052737"/>
            <a:ext cx="7888849" cy="4812297"/>
          </a:xfrm>
          <a:prstGeom prst="rect">
            <a:avLst/>
          </a:prstGeom>
        </p:spPr>
      </p:pic>
    </p:spTree>
    <p:extLst>
      <p:ext uri="{BB962C8B-B14F-4D97-AF65-F5344CB8AC3E}">
        <p14:creationId xmlns:p14="http://schemas.microsoft.com/office/powerpoint/2010/main" val="940027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15840402-81E5-BAFE-57E8-2A6D2F91EF76}"/>
              </a:ext>
            </a:extLst>
          </p:cNvPr>
          <p:cNvSpPr txBox="1"/>
          <p:nvPr/>
        </p:nvSpPr>
        <p:spPr>
          <a:xfrm>
            <a:off x="2207568" y="404664"/>
            <a:ext cx="8280920" cy="923330"/>
          </a:xfrm>
          <a:prstGeom prst="rect">
            <a:avLst/>
          </a:prstGeom>
          <a:noFill/>
        </p:spPr>
        <p:txBody>
          <a:bodyPr wrap="square">
            <a:spAutoFit/>
          </a:bodyPr>
          <a:lstStyle/>
          <a:p>
            <a:r>
              <a:rPr lang="en-US" dirty="0"/>
              <a:t>Unfortunately, training a model, requires a large amount of data. This becomes very costly in terms of time and compute resources. It even translates to environmental impact.</a:t>
            </a:r>
            <a:endParaRPr lang="it-IT" dirty="0"/>
          </a:p>
        </p:txBody>
      </p:sp>
      <p:pic>
        <p:nvPicPr>
          <p:cNvPr id="3" name="Immagine 2">
            <a:extLst>
              <a:ext uri="{FF2B5EF4-FFF2-40B4-BE49-F238E27FC236}">
                <a16:creationId xmlns:a16="http://schemas.microsoft.com/office/drawing/2014/main" id="{72D819EA-ED19-BE83-E757-976204B97CEA}"/>
              </a:ext>
            </a:extLst>
          </p:cNvPr>
          <p:cNvPicPr>
            <a:picLocks noChangeAspect="1"/>
          </p:cNvPicPr>
          <p:nvPr/>
        </p:nvPicPr>
        <p:blipFill>
          <a:blip r:embed="rId3"/>
          <a:stretch>
            <a:fillRect/>
          </a:stretch>
        </p:blipFill>
        <p:spPr>
          <a:xfrm>
            <a:off x="2170378" y="1484784"/>
            <a:ext cx="7882842" cy="2437992"/>
          </a:xfrm>
          <a:prstGeom prst="rect">
            <a:avLst/>
          </a:prstGeom>
        </p:spPr>
      </p:pic>
      <p:sp>
        <p:nvSpPr>
          <p:cNvPr id="5" name="CasellaDiTesto 4">
            <a:extLst>
              <a:ext uri="{FF2B5EF4-FFF2-40B4-BE49-F238E27FC236}">
                <a16:creationId xmlns:a16="http://schemas.microsoft.com/office/drawing/2014/main" id="{9F2FE199-2DA8-431A-A6EB-FBE72B468F57}"/>
              </a:ext>
            </a:extLst>
          </p:cNvPr>
          <p:cNvSpPr txBox="1"/>
          <p:nvPr/>
        </p:nvSpPr>
        <p:spPr>
          <a:xfrm>
            <a:off x="2063552" y="4145013"/>
            <a:ext cx="7920880" cy="2031325"/>
          </a:xfrm>
          <a:prstGeom prst="rect">
            <a:avLst/>
          </a:prstGeom>
          <a:noFill/>
        </p:spPr>
        <p:txBody>
          <a:bodyPr wrap="square" rtlCol="0">
            <a:spAutoFit/>
          </a:bodyPr>
          <a:lstStyle/>
          <a:p>
            <a:r>
              <a:rPr lang="en-US" dirty="0"/>
              <a:t>Imagine if each time a research team, a student organization, or a company wanted to train a model, it did so from scratch. This would lead to huge, unnecessary global costs!</a:t>
            </a:r>
          </a:p>
          <a:p>
            <a:r>
              <a:rPr lang="en-US" dirty="0"/>
              <a:t>This is why sharing language models is paramount: sharing the trained weights and building on top of already trained weights reduces the overall compute cost and carbon footprint (</a:t>
            </a:r>
            <a:r>
              <a:rPr lang="en-US" dirty="0">
                <a:hlinkClick r:id="rId4"/>
              </a:rPr>
              <a:t>compute yours</a:t>
            </a:r>
            <a:r>
              <a:rPr lang="en-US" dirty="0"/>
              <a:t>) of the community.</a:t>
            </a:r>
          </a:p>
          <a:p>
            <a:endParaRPr lang="it-IT" dirty="0"/>
          </a:p>
        </p:txBody>
      </p:sp>
    </p:spTree>
    <p:extLst>
      <p:ext uri="{BB962C8B-B14F-4D97-AF65-F5344CB8AC3E}">
        <p14:creationId xmlns:p14="http://schemas.microsoft.com/office/powerpoint/2010/main" val="2628198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3CAD74F1-DF65-43CF-F811-66A68C564F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34327" y="764704"/>
            <a:ext cx="8091343" cy="2232248"/>
          </a:xfrm>
          <a:prstGeom prst="rect">
            <a:avLst/>
          </a:prstGeom>
        </p:spPr>
      </p:pic>
      <p:pic>
        <p:nvPicPr>
          <p:cNvPr id="5" name="Elemento grafico 4">
            <a:extLst>
              <a:ext uri="{FF2B5EF4-FFF2-40B4-BE49-F238E27FC236}">
                <a16:creationId xmlns:a16="http://schemas.microsoft.com/office/drawing/2014/main" id="{15B01708-9664-C0AD-8D71-10C6950D69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4327" y="3612502"/>
            <a:ext cx="8091343" cy="2232248"/>
          </a:xfrm>
          <a:prstGeom prst="rect">
            <a:avLst/>
          </a:prstGeom>
        </p:spPr>
      </p:pic>
      <p:sp>
        <p:nvSpPr>
          <p:cNvPr id="8" name="CasellaDiTesto 7">
            <a:extLst>
              <a:ext uri="{FF2B5EF4-FFF2-40B4-BE49-F238E27FC236}">
                <a16:creationId xmlns:a16="http://schemas.microsoft.com/office/drawing/2014/main" id="{7A0B4444-D689-827C-C92A-F9404890C0F0}"/>
              </a:ext>
            </a:extLst>
          </p:cNvPr>
          <p:cNvSpPr txBox="1"/>
          <p:nvPr/>
        </p:nvSpPr>
        <p:spPr>
          <a:xfrm>
            <a:off x="2495601" y="165789"/>
            <a:ext cx="7570029" cy="584775"/>
          </a:xfrm>
          <a:prstGeom prst="rect">
            <a:avLst/>
          </a:prstGeom>
          <a:noFill/>
        </p:spPr>
        <p:txBody>
          <a:bodyPr wrap="square" rtlCol="0">
            <a:spAutoFit/>
          </a:bodyPr>
          <a:lstStyle/>
          <a:p>
            <a:r>
              <a:rPr lang="en-US" sz="1600" b="1" dirty="0"/>
              <a:t>Pretraining</a:t>
            </a:r>
            <a:r>
              <a:rPr lang="en-US" sz="1600" dirty="0"/>
              <a:t> is the act of training a model from scratch: the weights are randomly initialized, and the training starts </a:t>
            </a:r>
            <a:r>
              <a:rPr lang="en-US" sz="1600" b="1" dirty="0"/>
              <a:t>without</a:t>
            </a:r>
            <a:r>
              <a:rPr lang="en-US" sz="1600" dirty="0"/>
              <a:t> any prior knowledge.</a:t>
            </a:r>
            <a:endParaRPr lang="it-IT" sz="1600" dirty="0"/>
          </a:p>
        </p:txBody>
      </p:sp>
      <p:sp>
        <p:nvSpPr>
          <p:cNvPr id="9" name="CasellaDiTesto 8">
            <a:extLst>
              <a:ext uri="{FF2B5EF4-FFF2-40B4-BE49-F238E27FC236}">
                <a16:creationId xmlns:a16="http://schemas.microsoft.com/office/drawing/2014/main" id="{D0F14A9A-D701-74F5-3EAF-C29ABAAEFE02}"/>
              </a:ext>
            </a:extLst>
          </p:cNvPr>
          <p:cNvSpPr txBox="1"/>
          <p:nvPr/>
        </p:nvSpPr>
        <p:spPr>
          <a:xfrm>
            <a:off x="2423592" y="5867681"/>
            <a:ext cx="6968574" cy="646331"/>
          </a:xfrm>
          <a:prstGeom prst="rect">
            <a:avLst/>
          </a:prstGeom>
          <a:noFill/>
        </p:spPr>
        <p:txBody>
          <a:bodyPr wrap="none" rtlCol="0">
            <a:spAutoFit/>
          </a:bodyPr>
          <a:lstStyle/>
          <a:p>
            <a:r>
              <a:rPr lang="en-US" b="1" dirty="0"/>
              <a:t>Fine-tuning</a:t>
            </a:r>
            <a:r>
              <a:rPr lang="en-US" dirty="0"/>
              <a:t> on the other hand, is the training done </a:t>
            </a:r>
            <a:r>
              <a:rPr lang="en-US" b="1" dirty="0"/>
              <a:t>after</a:t>
            </a:r>
            <a:r>
              <a:rPr lang="en-US" dirty="0"/>
              <a:t> a model </a:t>
            </a:r>
          </a:p>
          <a:p>
            <a:r>
              <a:rPr lang="en-US" dirty="0"/>
              <a:t>has been pretrained. </a:t>
            </a:r>
          </a:p>
        </p:txBody>
      </p:sp>
    </p:spTree>
    <p:extLst>
      <p:ext uri="{BB962C8B-B14F-4D97-AF65-F5344CB8AC3E}">
        <p14:creationId xmlns:p14="http://schemas.microsoft.com/office/powerpoint/2010/main" val="2562133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CasellaDiTesto 1">
            <a:extLst>
              <a:ext uri="{FF2B5EF4-FFF2-40B4-BE49-F238E27FC236}">
                <a16:creationId xmlns:a16="http://schemas.microsoft.com/office/drawing/2014/main" id="{884CEA3A-0166-9042-8B2D-11DF1FC4C1CB}"/>
              </a:ext>
            </a:extLst>
          </p:cNvPr>
          <p:cNvSpPr txBox="1">
            <a:spLocks noChangeAspect="1"/>
          </p:cNvSpPr>
          <p:nvPr/>
        </p:nvSpPr>
        <p:spPr bwMode="auto">
          <a:xfrm>
            <a:off x="1893888" y="627084"/>
            <a:ext cx="8450262" cy="553998"/>
          </a:xfrm>
          <a:prstGeom prst="rect">
            <a:avLst/>
          </a:prstGeom>
          <a:solidFill>
            <a:schemeClr val="bg1"/>
          </a:solidFill>
          <a:ln>
            <a:noFill/>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a:lnSpc>
                <a:spcPct val="100000"/>
              </a:lnSpc>
              <a:spcBef>
                <a:spcPct val="0"/>
              </a:spcBef>
              <a:buFontTx/>
              <a:buNone/>
            </a:pPr>
            <a:r>
              <a:rPr lang="it-IT" altLang="it-IT" sz="3000" dirty="0" err="1">
                <a:latin typeface="Calibri" panose="020F0502020204030204" pitchFamily="34" charset="0"/>
                <a:ea typeface="Calibri" panose="020F0502020204030204" pitchFamily="34" charset="0"/>
                <a:cs typeface="Calibri" panose="020F0502020204030204" pitchFamily="34" charset="0"/>
              </a:rPr>
              <a:t>Hugging</a:t>
            </a:r>
            <a:r>
              <a:rPr lang="it-IT" altLang="it-IT" sz="3000" dirty="0">
                <a:latin typeface="Calibri" panose="020F0502020204030204" pitchFamily="34" charset="0"/>
                <a:ea typeface="Calibri" panose="020F0502020204030204" pitchFamily="34" charset="0"/>
                <a:cs typeface="Calibri" panose="020F0502020204030204" pitchFamily="34" charset="0"/>
              </a:rPr>
              <a:t> Face</a:t>
            </a:r>
          </a:p>
        </p:txBody>
      </p:sp>
      <p:sp>
        <p:nvSpPr>
          <p:cNvPr id="2" name="CasellaDiTesto 1">
            <a:extLst>
              <a:ext uri="{FF2B5EF4-FFF2-40B4-BE49-F238E27FC236}">
                <a16:creationId xmlns:a16="http://schemas.microsoft.com/office/drawing/2014/main" id="{9E3FC1AD-6AF3-7E95-29C6-EDB6AF7667C7}"/>
              </a:ext>
            </a:extLst>
          </p:cNvPr>
          <p:cNvSpPr txBox="1"/>
          <p:nvPr/>
        </p:nvSpPr>
        <p:spPr>
          <a:xfrm>
            <a:off x="758952" y="1829912"/>
            <a:ext cx="4535816" cy="3693319"/>
          </a:xfrm>
          <a:prstGeom prst="rect">
            <a:avLst/>
          </a:prstGeom>
          <a:noFill/>
        </p:spPr>
        <p:txBody>
          <a:bodyPr wrap="square" rtlCol="0">
            <a:spAutoFit/>
          </a:bodyPr>
          <a:lstStyle/>
          <a:p>
            <a:pPr marL="285750" indent="-285750">
              <a:buFont typeface="Arial" panose="020B0604020202020204" pitchFamily="34" charset="0"/>
              <a:buChar char="•"/>
            </a:pPr>
            <a:r>
              <a:rPr lang="en-US" dirty="0"/>
              <a:t>Open-source hub and community platform for AI/ML and tools, where users build, deploy, and train large language models (LLM) or other types of models such as computer vision projects by accessing pre-trained </a:t>
            </a:r>
            <a:r>
              <a:rPr lang="en-US" dirty="0" err="1"/>
              <a:t>modelds</a:t>
            </a:r>
            <a:r>
              <a:rPr lang="en-US" dirty="0"/>
              <a:t>, data sets, and various applications.</a:t>
            </a:r>
            <a:br>
              <a:rPr lang="en-US" dirty="0"/>
            </a:br>
            <a:endParaRPr lang="en-US" dirty="0"/>
          </a:p>
          <a:p>
            <a:pPr marL="285750" indent="-285750">
              <a:buFont typeface="Arial" panose="020B0604020202020204" pitchFamily="34" charset="0"/>
              <a:buChar char="•"/>
            </a:pPr>
            <a:r>
              <a:rPr lang="en-US" dirty="0"/>
              <a:t>Often called the GitHub of machine learning as it lets developers share and test their work openly. </a:t>
            </a:r>
          </a:p>
          <a:p>
            <a:pPr marL="285750" indent="-285750">
              <a:buFont typeface="Arial" panose="020B0604020202020204" pitchFamily="34" charset="0"/>
              <a:buChar char="•"/>
            </a:pPr>
            <a:endParaRPr lang="en-US" dirty="0"/>
          </a:p>
        </p:txBody>
      </p:sp>
      <p:pic>
        <p:nvPicPr>
          <p:cNvPr id="5" name="Immagine 4">
            <a:extLst>
              <a:ext uri="{FF2B5EF4-FFF2-40B4-BE49-F238E27FC236}">
                <a16:creationId xmlns:a16="http://schemas.microsoft.com/office/drawing/2014/main" id="{FC2DF110-3271-A761-2B10-8FCC6FDF0953}"/>
              </a:ext>
            </a:extLst>
          </p:cNvPr>
          <p:cNvPicPr>
            <a:picLocks noChangeAspect="1"/>
          </p:cNvPicPr>
          <p:nvPr/>
        </p:nvPicPr>
        <p:blipFill>
          <a:blip r:embed="rId3"/>
          <a:stretch>
            <a:fillRect/>
          </a:stretch>
        </p:blipFill>
        <p:spPr>
          <a:xfrm>
            <a:off x="5733506" y="1425245"/>
            <a:ext cx="4824536" cy="4724855"/>
          </a:xfrm>
          <a:prstGeom prst="rect">
            <a:avLst/>
          </a:prstGeom>
        </p:spPr>
      </p:pic>
    </p:spTree>
    <p:extLst>
      <p:ext uri="{BB962C8B-B14F-4D97-AF65-F5344CB8AC3E}">
        <p14:creationId xmlns:p14="http://schemas.microsoft.com/office/powerpoint/2010/main" val="3083422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asellaDiTesto 15">
            <a:extLst>
              <a:ext uri="{FF2B5EF4-FFF2-40B4-BE49-F238E27FC236}">
                <a16:creationId xmlns:a16="http://schemas.microsoft.com/office/drawing/2014/main" id="{824C28A5-04C2-6A49-9582-5DA1E8897914}"/>
              </a:ext>
            </a:extLst>
          </p:cNvPr>
          <p:cNvSpPr txBox="1">
            <a:spLocks noChangeAspect="1"/>
          </p:cNvSpPr>
          <p:nvPr/>
        </p:nvSpPr>
        <p:spPr>
          <a:xfrm>
            <a:off x="1991545" y="548681"/>
            <a:ext cx="8482013" cy="430213"/>
          </a:xfrm>
          <a:prstGeom prst="rect">
            <a:avLst/>
          </a:prstGeom>
          <a:solidFill>
            <a:srgbClr val="8A0000"/>
          </a:solidFill>
        </p:spPr>
        <p:txBody>
          <a:bodyPr anchor="ctr">
            <a:spAutoFit/>
          </a:bodyPr>
          <a:lstStyle/>
          <a:p>
            <a:pPr algn="ctr" fontAlgn="base">
              <a:spcBef>
                <a:spcPct val="0"/>
              </a:spcBef>
              <a:spcAft>
                <a:spcPct val="0"/>
              </a:spcAft>
              <a:defRPr/>
            </a:pPr>
            <a:r>
              <a:rPr lang="it-IT" sz="2200" dirty="0">
                <a:solidFill>
                  <a:srgbClr val="FFFFFF"/>
                </a:solidFill>
                <a:latin typeface="Arial" charset="0"/>
              </a:rPr>
              <a:t>About me</a:t>
            </a:r>
          </a:p>
        </p:txBody>
      </p:sp>
      <p:sp>
        <p:nvSpPr>
          <p:cNvPr id="2" name="CasellaDiTesto 1">
            <a:extLst>
              <a:ext uri="{FF2B5EF4-FFF2-40B4-BE49-F238E27FC236}">
                <a16:creationId xmlns:a16="http://schemas.microsoft.com/office/drawing/2014/main" id="{3F6AB594-F5A3-9798-A5E7-002B7ECD076B}"/>
              </a:ext>
            </a:extLst>
          </p:cNvPr>
          <p:cNvSpPr txBox="1"/>
          <p:nvPr/>
        </p:nvSpPr>
        <p:spPr>
          <a:xfrm>
            <a:off x="1912070" y="1340769"/>
            <a:ext cx="8640960" cy="5262979"/>
          </a:xfrm>
          <a:prstGeom prst="rect">
            <a:avLst/>
          </a:prstGeom>
          <a:noFill/>
        </p:spPr>
        <p:txBody>
          <a:bodyPr wrap="square" rtlCol="0">
            <a:spAutoFit/>
          </a:bodyPr>
          <a:lstStyle/>
          <a:p>
            <a:pPr fontAlgn="base">
              <a:spcBef>
                <a:spcPct val="0"/>
              </a:spcBef>
              <a:spcAft>
                <a:spcPct val="0"/>
              </a:spcAft>
            </a:pPr>
            <a:endParaRPr lang="en-US" sz="2400" dirty="0">
              <a:solidFill>
                <a:srgbClr val="000000"/>
              </a:solidFill>
              <a:latin typeface="Arial" charset="0"/>
            </a:endParaRPr>
          </a:p>
          <a:p>
            <a:pPr marL="285750" indent="-285750" fontAlgn="base">
              <a:spcBef>
                <a:spcPct val="0"/>
              </a:spcBef>
              <a:spcAft>
                <a:spcPct val="0"/>
              </a:spcAft>
              <a:buFont typeface="Arial" panose="020B0604020202020204" pitchFamily="34" charset="0"/>
              <a:buChar char="•"/>
            </a:pPr>
            <a:r>
              <a:rPr lang="it-IT" sz="2400" dirty="0" err="1">
                <a:solidFill>
                  <a:srgbClr val="000000"/>
                </a:solidFill>
                <a:latin typeface="Arial" charset="0"/>
              </a:rPr>
              <a:t>MSc</a:t>
            </a:r>
            <a:r>
              <a:rPr lang="it-IT" sz="2400" dirty="0">
                <a:solidFill>
                  <a:srgbClr val="000000"/>
                </a:solidFill>
                <a:latin typeface="Arial" charset="0"/>
              </a:rPr>
              <a:t> in Data Science from Sapienza University of Rome</a:t>
            </a:r>
          </a:p>
          <a:p>
            <a:pPr fontAlgn="base">
              <a:spcBef>
                <a:spcPct val="0"/>
              </a:spcBef>
              <a:spcAft>
                <a:spcPct val="0"/>
              </a:spcAft>
            </a:pPr>
            <a:endParaRPr lang="en-US" sz="2400" dirty="0">
              <a:solidFill>
                <a:srgbClr val="000000"/>
              </a:solidFill>
              <a:latin typeface="Arial" charset="0"/>
            </a:endParaRPr>
          </a:p>
          <a:p>
            <a:pPr marL="285750" indent="-285750" fontAlgn="base">
              <a:spcBef>
                <a:spcPct val="0"/>
              </a:spcBef>
              <a:spcAft>
                <a:spcPct val="0"/>
              </a:spcAft>
              <a:buFont typeface="Arial" panose="020B0604020202020204" pitchFamily="34" charset="0"/>
              <a:buChar char="•"/>
            </a:pPr>
            <a:r>
              <a:rPr lang="it-IT" sz="2400" dirty="0">
                <a:solidFill>
                  <a:srgbClr val="000000"/>
                </a:solidFill>
                <a:latin typeface="Arial" charset="0"/>
              </a:rPr>
              <a:t>PhD in </a:t>
            </a:r>
            <a:r>
              <a:rPr lang="it-IT" sz="2400" dirty="0" err="1">
                <a:solidFill>
                  <a:srgbClr val="000000"/>
                </a:solidFill>
                <a:latin typeface="Arial" charset="0"/>
              </a:rPr>
              <a:t>Economics</a:t>
            </a:r>
            <a:r>
              <a:rPr lang="it-IT" sz="2400" dirty="0">
                <a:solidFill>
                  <a:srgbClr val="000000"/>
                </a:solidFill>
                <a:latin typeface="Arial" charset="0"/>
              </a:rPr>
              <a:t> from the University of Strasbourg – BETA</a:t>
            </a:r>
          </a:p>
          <a:p>
            <a:pPr marL="285750" indent="-285750" fontAlgn="base">
              <a:spcBef>
                <a:spcPct val="0"/>
              </a:spcBef>
              <a:spcAft>
                <a:spcPct val="0"/>
              </a:spcAft>
              <a:buFont typeface="Arial" panose="020B0604020202020204" pitchFamily="34" charset="0"/>
              <a:buChar char="•"/>
            </a:pPr>
            <a:endParaRPr lang="it-IT" sz="2400" dirty="0">
              <a:solidFill>
                <a:srgbClr val="000000"/>
              </a:solidFill>
              <a:latin typeface="Arial" charset="0"/>
            </a:endParaRPr>
          </a:p>
          <a:p>
            <a:pPr marL="285750" indent="-285750" fontAlgn="base">
              <a:spcBef>
                <a:spcPct val="0"/>
              </a:spcBef>
              <a:spcAft>
                <a:spcPct val="0"/>
              </a:spcAft>
              <a:buFont typeface="Arial" panose="020B0604020202020204" pitchFamily="34" charset="0"/>
              <a:buChar char="•"/>
            </a:pPr>
            <a:r>
              <a:rPr lang="it-IT" sz="2400" dirty="0" err="1">
                <a:solidFill>
                  <a:srgbClr val="000000"/>
                </a:solidFill>
                <a:latin typeface="Arial" charset="0"/>
              </a:rPr>
              <a:t>Conducting</a:t>
            </a:r>
            <a:r>
              <a:rPr lang="it-IT" sz="2400" dirty="0">
                <a:solidFill>
                  <a:srgbClr val="000000"/>
                </a:solidFill>
                <a:latin typeface="Arial" charset="0"/>
              </a:rPr>
              <a:t> </a:t>
            </a:r>
            <a:r>
              <a:rPr lang="it-IT" sz="2400" dirty="0" err="1">
                <a:solidFill>
                  <a:srgbClr val="000000"/>
                </a:solidFill>
                <a:latin typeface="Arial" charset="0"/>
              </a:rPr>
              <a:t>postdoctoral</a:t>
            </a:r>
            <a:r>
              <a:rPr lang="it-IT" sz="2400" dirty="0">
                <a:solidFill>
                  <a:srgbClr val="000000"/>
                </a:solidFill>
                <a:latin typeface="Arial" charset="0"/>
              </a:rPr>
              <a:t> </a:t>
            </a:r>
            <a:r>
              <a:rPr lang="it-IT" sz="2400" dirty="0" err="1">
                <a:solidFill>
                  <a:srgbClr val="000000"/>
                </a:solidFill>
                <a:latin typeface="Arial" charset="0"/>
              </a:rPr>
              <a:t>research</a:t>
            </a:r>
            <a:r>
              <a:rPr lang="it-IT" sz="2400" dirty="0">
                <a:solidFill>
                  <a:srgbClr val="000000"/>
                </a:solidFill>
                <a:latin typeface="Arial" charset="0"/>
              </a:rPr>
              <a:t> </a:t>
            </a:r>
            <a:r>
              <a:rPr lang="it-IT" sz="2400" dirty="0" err="1">
                <a:solidFill>
                  <a:srgbClr val="000000"/>
                </a:solidFill>
                <a:latin typeface="Arial" charset="0"/>
              </a:rPr>
              <a:t>at</a:t>
            </a:r>
            <a:r>
              <a:rPr lang="it-IT" sz="2400" dirty="0">
                <a:solidFill>
                  <a:srgbClr val="000000"/>
                </a:solidFill>
                <a:latin typeface="Arial" charset="0"/>
              </a:rPr>
              <a:t> Bicocca </a:t>
            </a:r>
            <a:r>
              <a:rPr lang="it-IT" sz="2400" dirty="0" err="1">
                <a:solidFill>
                  <a:srgbClr val="000000"/>
                </a:solidFill>
                <a:latin typeface="Arial" charset="0"/>
              </a:rPr>
              <a:t>since</a:t>
            </a:r>
            <a:r>
              <a:rPr lang="it-IT" sz="2400" dirty="0">
                <a:solidFill>
                  <a:srgbClr val="000000"/>
                </a:solidFill>
                <a:latin typeface="Arial" charset="0"/>
              </a:rPr>
              <a:t> </a:t>
            </a:r>
            <a:r>
              <a:rPr lang="it-IT" sz="2400" dirty="0" err="1">
                <a:solidFill>
                  <a:srgbClr val="000000"/>
                </a:solidFill>
                <a:latin typeface="Arial" charset="0"/>
              </a:rPr>
              <a:t>February</a:t>
            </a:r>
            <a:r>
              <a:rPr lang="it-IT" sz="2400" dirty="0">
                <a:solidFill>
                  <a:srgbClr val="000000"/>
                </a:solidFill>
                <a:latin typeface="Arial" charset="0"/>
              </a:rPr>
              <a:t> 2024</a:t>
            </a:r>
          </a:p>
          <a:p>
            <a:pPr marL="285750" indent="-285750" fontAlgn="base">
              <a:spcBef>
                <a:spcPct val="0"/>
              </a:spcBef>
              <a:spcAft>
                <a:spcPct val="0"/>
              </a:spcAft>
              <a:buFont typeface="Arial" panose="020B0604020202020204" pitchFamily="34" charset="0"/>
              <a:buChar char="•"/>
            </a:pPr>
            <a:endParaRPr lang="it-IT" sz="2400" dirty="0">
              <a:solidFill>
                <a:srgbClr val="000000"/>
              </a:solidFill>
              <a:latin typeface="Arial" charset="0"/>
            </a:endParaRPr>
          </a:p>
          <a:p>
            <a:pPr marL="285750" indent="-285750" fontAlgn="base">
              <a:spcBef>
                <a:spcPct val="0"/>
              </a:spcBef>
              <a:spcAft>
                <a:spcPct val="0"/>
              </a:spcAft>
              <a:buFont typeface="Arial" panose="020B0604020202020204" pitchFamily="34" charset="0"/>
              <a:buChar char="•"/>
            </a:pPr>
            <a:r>
              <a:rPr lang="it-IT" sz="2400" dirty="0" err="1">
                <a:solidFill>
                  <a:srgbClr val="000000"/>
                </a:solidFill>
                <a:latin typeface="Arial" charset="0"/>
              </a:rPr>
              <a:t>Interests</a:t>
            </a:r>
            <a:r>
              <a:rPr lang="it-IT" sz="2400" dirty="0">
                <a:solidFill>
                  <a:srgbClr val="000000"/>
                </a:solidFill>
                <a:latin typeface="Arial" charset="0"/>
              </a:rPr>
              <a:t>: </a:t>
            </a:r>
            <a:r>
              <a:rPr lang="it-IT" sz="2400" dirty="0" err="1">
                <a:solidFill>
                  <a:srgbClr val="000000"/>
                </a:solidFill>
                <a:latin typeface="Arial" charset="0"/>
              </a:rPr>
              <a:t>Artificial</a:t>
            </a:r>
            <a:r>
              <a:rPr lang="it-IT" sz="2400" dirty="0">
                <a:solidFill>
                  <a:srgbClr val="000000"/>
                </a:solidFill>
                <a:latin typeface="Arial" charset="0"/>
              </a:rPr>
              <a:t> Intelligence, </a:t>
            </a:r>
            <a:r>
              <a:rPr lang="it-IT" sz="2400" dirty="0" err="1">
                <a:solidFill>
                  <a:srgbClr val="000000"/>
                </a:solidFill>
                <a:latin typeface="Arial" charset="0"/>
              </a:rPr>
              <a:t>Economics</a:t>
            </a:r>
            <a:r>
              <a:rPr lang="it-IT" sz="2400" dirty="0">
                <a:solidFill>
                  <a:srgbClr val="000000"/>
                </a:solidFill>
                <a:latin typeface="Arial" charset="0"/>
              </a:rPr>
              <a:t> of Science and, Social Network Analysis</a:t>
            </a:r>
          </a:p>
          <a:p>
            <a:pPr fontAlgn="base">
              <a:spcBef>
                <a:spcPct val="0"/>
              </a:spcBef>
              <a:spcAft>
                <a:spcPct val="0"/>
              </a:spcAft>
            </a:pPr>
            <a:endParaRPr lang="it-IT" sz="2400" dirty="0">
              <a:solidFill>
                <a:srgbClr val="000000"/>
              </a:solidFill>
              <a:latin typeface="Arial" charset="0"/>
            </a:endParaRPr>
          </a:p>
          <a:p>
            <a:pPr marL="285750" indent="-285750" fontAlgn="base">
              <a:spcBef>
                <a:spcPct val="0"/>
              </a:spcBef>
              <a:spcAft>
                <a:spcPct val="0"/>
              </a:spcAft>
              <a:buFont typeface="Arial" panose="020B0604020202020204" pitchFamily="34" charset="0"/>
              <a:buChar char="•"/>
            </a:pPr>
            <a:r>
              <a:rPr lang="it-IT" sz="2400" dirty="0">
                <a:solidFill>
                  <a:srgbClr val="000000"/>
                </a:solidFill>
                <a:latin typeface="Arial" charset="0"/>
              </a:rPr>
              <a:t>Contact: diletta.abbonato@unimib.it</a:t>
            </a:r>
          </a:p>
          <a:p>
            <a:pPr marL="285750" indent="-285750" fontAlgn="base">
              <a:spcBef>
                <a:spcPct val="0"/>
              </a:spcBef>
              <a:spcAft>
                <a:spcPct val="0"/>
              </a:spcAft>
              <a:buFont typeface="Arial" panose="020B0604020202020204" pitchFamily="34" charset="0"/>
              <a:buChar char="•"/>
            </a:pPr>
            <a:endParaRPr lang="it-IT" sz="2400" dirty="0">
              <a:solidFill>
                <a:srgbClr val="000000"/>
              </a:solidFill>
              <a:latin typeface="Arial" charset="0"/>
            </a:endParaRPr>
          </a:p>
          <a:p>
            <a:pPr marL="285750" indent="-285750" fontAlgn="base">
              <a:spcBef>
                <a:spcPct val="0"/>
              </a:spcBef>
              <a:spcAft>
                <a:spcPct val="0"/>
              </a:spcAft>
              <a:buFont typeface="Arial" panose="020B0604020202020204" pitchFamily="34" charset="0"/>
              <a:buChar char="•"/>
            </a:pPr>
            <a:endParaRPr lang="it-IT" sz="2400" dirty="0">
              <a:solidFill>
                <a:srgbClr val="000000"/>
              </a:solidFill>
              <a:latin typeface="Arial" charset="0"/>
            </a:endParaRPr>
          </a:p>
        </p:txBody>
      </p:sp>
    </p:spTree>
    <p:extLst>
      <p:ext uri="{BB962C8B-B14F-4D97-AF65-F5344CB8AC3E}">
        <p14:creationId xmlns:p14="http://schemas.microsoft.com/office/powerpoint/2010/main" val="499373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85D519C-3183-8CBB-B33B-48F14BCA61D7}"/>
              </a:ext>
            </a:extLst>
          </p:cNvPr>
          <p:cNvSpPr txBox="1"/>
          <p:nvPr/>
        </p:nvSpPr>
        <p:spPr>
          <a:xfrm>
            <a:off x="1819656" y="393192"/>
            <a:ext cx="9820656" cy="553998"/>
          </a:xfrm>
          <a:prstGeom prst="rect">
            <a:avLst/>
          </a:prstGeom>
          <a:noFill/>
        </p:spPr>
        <p:txBody>
          <a:bodyPr wrap="square" rtlCol="0">
            <a:spAutoFit/>
          </a:bodyPr>
          <a:lstStyle/>
          <a:p>
            <a:r>
              <a:rPr lang="en-US" sz="3000" dirty="0">
                <a:latin typeface="Calibri" panose="020F0502020204030204" pitchFamily="34" charset="0"/>
                <a:ea typeface="Calibri" panose="020F0502020204030204" pitchFamily="34" charset="0"/>
                <a:cs typeface="Calibri" panose="020F0502020204030204" pitchFamily="34" charset="0"/>
              </a:rPr>
              <a:t>Our Contribution: </a:t>
            </a:r>
            <a:r>
              <a:rPr lang="en-US" sz="3000" dirty="0" err="1">
                <a:latin typeface="Calibri" panose="020F0502020204030204" pitchFamily="34" charset="0"/>
                <a:ea typeface="Calibri" panose="020F0502020204030204" pitchFamily="34" charset="0"/>
                <a:cs typeface="Calibri" panose="020F0502020204030204" pitchFamily="34" charset="0"/>
              </a:rPr>
              <a:t>RoBERTa</a:t>
            </a:r>
            <a:r>
              <a:rPr lang="en-US" sz="3000" dirty="0">
                <a:latin typeface="Calibri" panose="020F0502020204030204" pitchFamily="34" charset="0"/>
                <a:ea typeface="Calibri" panose="020F0502020204030204" pitchFamily="34" charset="0"/>
                <a:cs typeface="Calibri" panose="020F0502020204030204" pitchFamily="34" charset="0"/>
              </a:rPr>
              <a:t> for Data-Driven Innovation (DDI)</a:t>
            </a:r>
            <a:endParaRPr lang="it-IT" sz="3000" dirty="0">
              <a:latin typeface="Calibri" panose="020F0502020204030204" pitchFamily="34" charset="0"/>
              <a:ea typeface="Calibri" panose="020F0502020204030204" pitchFamily="34" charset="0"/>
              <a:cs typeface="Calibri" panose="020F0502020204030204" pitchFamily="34" charset="0"/>
            </a:endParaRPr>
          </a:p>
        </p:txBody>
      </p:sp>
      <p:sp>
        <p:nvSpPr>
          <p:cNvPr id="3" name="CasellaDiTesto 2">
            <a:extLst>
              <a:ext uri="{FF2B5EF4-FFF2-40B4-BE49-F238E27FC236}">
                <a16:creationId xmlns:a16="http://schemas.microsoft.com/office/drawing/2014/main" id="{7A3887E1-9AC7-BFBB-A519-214C7F52679F}"/>
              </a:ext>
            </a:extLst>
          </p:cNvPr>
          <p:cNvSpPr txBox="1"/>
          <p:nvPr/>
        </p:nvSpPr>
        <p:spPr>
          <a:xfrm>
            <a:off x="813816" y="1368127"/>
            <a:ext cx="11023092" cy="646331"/>
          </a:xfrm>
          <a:prstGeom prst="rect">
            <a:avLst/>
          </a:prstGeom>
          <a:noFill/>
        </p:spPr>
        <p:txBody>
          <a:bodyPr wrap="square" rtlCol="0">
            <a:spAutoFit/>
          </a:bodyPr>
          <a:lstStyle/>
          <a:p>
            <a:r>
              <a:rPr lang="en-US" b="1" dirty="0"/>
              <a:t>DDI</a:t>
            </a:r>
            <a:r>
              <a:rPr lang="en-US" dirty="0"/>
              <a:t> refers to the use of data analytics and insights to create new products, services or business models that generate value</a:t>
            </a:r>
            <a:endParaRPr lang="it-IT" dirty="0"/>
          </a:p>
        </p:txBody>
      </p:sp>
      <p:sp>
        <p:nvSpPr>
          <p:cNvPr id="4" name="CasellaDiTesto 3">
            <a:extLst>
              <a:ext uri="{FF2B5EF4-FFF2-40B4-BE49-F238E27FC236}">
                <a16:creationId xmlns:a16="http://schemas.microsoft.com/office/drawing/2014/main" id="{AB22541D-2236-C3DB-0B48-E775BC8A7077}"/>
              </a:ext>
            </a:extLst>
          </p:cNvPr>
          <p:cNvSpPr txBox="1"/>
          <p:nvPr/>
        </p:nvSpPr>
        <p:spPr>
          <a:xfrm>
            <a:off x="713232" y="2904550"/>
            <a:ext cx="3438144" cy="2585323"/>
          </a:xfrm>
          <a:prstGeom prst="rect">
            <a:avLst/>
          </a:prstGeom>
          <a:noFill/>
        </p:spPr>
        <p:txBody>
          <a:bodyPr wrap="square" rtlCol="0">
            <a:spAutoFit/>
          </a:bodyPr>
          <a:lstStyle/>
          <a:p>
            <a:pPr>
              <a:buNone/>
            </a:pPr>
            <a:r>
              <a:rPr lang="en-US" b="1" dirty="0"/>
              <a:t>Our Work</a:t>
            </a:r>
            <a:endParaRPr lang="en-US" dirty="0"/>
          </a:p>
          <a:p>
            <a:pPr>
              <a:buFont typeface="Arial" panose="020B0604020202020204" pitchFamily="34" charset="0"/>
              <a:buChar char="•"/>
            </a:pPr>
            <a:r>
              <a:rPr lang="en-US" dirty="0"/>
              <a:t> Fine-tuned </a:t>
            </a:r>
            <a:r>
              <a:rPr lang="en-US" dirty="0" err="1"/>
              <a:t>RoBERTa</a:t>
            </a:r>
            <a:r>
              <a:rPr lang="en-US" dirty="0"/>
              <a:t> to automatically identify DDI concepts in text</a:t>
            </a:r>
          </a:p>
          <a:p>
            <a:pPr>
              <a:buFont typeface="Arial" panose="020B0604020202020204" pitchFamily="34" charset="0"/>
              <a:buChar char="•"/>
            </a:pPr>
            <a:r>
              <a:rPr lang="en-US" dirty="0"/>
              <a:t> Helps to discover innovation patterns in documents</a:t>
            </a:r>
          </a:p>
          <a:p>
            <a:pPr>
              <a:buFont typeface="Arial" panose="020B0604020202020204" pitchFamily="34" charset="0"/>
              <a:buChar char="•"/>
            </a:pPr>
            <a:r>
              <a:rPr lang="en-US" dirty="0"/>
              <a:t> Trained on specialized dataset of innovation-related texts</a:t>
            </a:r>
          </a:p>
          <a:p>
            <a:endParaRPr lang="it-IT" dirty="0"/>
          </a:p>
        </p:txBody>
      </p:sp>
      <p:pic>
        <p:nvPicPr>
          <p:cNvPr id="7" name="20250527-1512-25.4448182">
            <a:hlinkClick r:id="" action="ppaction://media"/>
            <a:extLst>
              <a:ext uri="{FF2B5EF4-FFF2-40B4-BE49-F238E27FC236}">
                <a16:creationId xmlns:a16="http://schemas.microsoft.com/office/drawing/2014/main" id="{64110081-899F-ED41-132A-3CCA7B100C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78223" y="1856232"/>
            <a:ext cx="7955019" cy="4687081"/>
          </a:xfrm>
          <a:prstGeom prst="rect">
            <a:avLst/>
          </a:prstGeom>
        </p:spPr>
      </p:pic>
    </p:spTree>
    <p:extLst>
      <p:ext uri="{BB962C8B-B14F-4D97-AF65-F5344CB8AC3E}">
        <p14:creationId xmlns:p14="http://schemas.microsoft.com/office/powerpoint/2010/main" val="391238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egnaposto contenuto 4">
            <a:extLst>
              <a:ext uri="{FF2B5EF4-FFF2-40B4-BE49-F238E27FC236}">
                <a16:creationId xmlns:a16="http://schemas.microsoft.com/office/drawing/2014/main" id="{DBB0E582-6A5B-72ED-180E-CE20B461B9CB}"/>
              </a:ext>
            </a:extLst>
          </p:cNvPr>
          <p:cNvGraphicFramePr>
            <a:graphicFrameLocks noGrp="1"/>
          </p:cNvGraphicFramePr>
          <p:nvPr>
            <p:ph idx="4294967295"/>
            <p:extLst>
              <p:ext uri="{D42A27DB-BD31-4B8C-83A1-F6EECF244321}">
                <p14:modId xmlns:p14="http://schemas.microsoft.com/office/powerpoint/2010/main" val="3733362421"/>
              </p:ext>
            </p:extLst>
          </p:nvPr>
        </p:nvGraphicFramePr>
        <p:xfrm>
          <a:off x="630936" y="1508760"/>
          <a:ext cx="11386959" cy="4809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olo 1">
            <a:extLst>
              <a:ext uri="{FF2B5EF4-FFF2-40B4-BE49-F238E27FC236}">
                <a16:creationId xmlns:a16="http://schemas.microsoft.com/office/drawing/2014/main" id="{8473056B-297C-D72C-77A9-D8376A07C013}"/>
              </a:ext>
            </a:extLst>
          </p:cNvPr>
          <p:cNvSpPr>
            <a:spLocks noGrp="1"/>
          </p:cNvSpPr>
          <p:nvPr>
            <p:ph type="title" idx="4294967295"/>
          </p:nvPr>
        </p:nvSpPr>
        <p:spPr>
          <a:xfrm>
            <a:off x="1034658" y="118976"/>
            <a:ext cx="10515600" cy="1325563"/>
          </a:xfrm>
        </p:spPr>
        <p:txBody>
          <a:bodyPr/>
          <a:lstStyle/>
          <a:p>
            <a:r>
              <a:rPr lang="en-US" dirty="0"/>
              <a:t>The Evolved Lineage: Dominant Transformer Architectures</a:t>
            </a:r>
            <a:endParaRPr lang="it-IT" dirty="0"/>
          </a:p>
        </p:txBody>
      </p:sp>
    </p:spTree>
    <p:extLst>
      <p:ext uri="{BB962C8B-B14F-4D97-AF65-F5344CB8AC3E}">
        <p14:creationId xmlns:p14="http://schemas.microsoft.com/office/powerpoint/2010/main" val="470148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DF2543-D8DE-C3C7-08EE-AA767A5F9382}"/>
              </a:ext>
            </a:extLst>
          </p:cNvPr>
          <p:cNvSpPr>
            <a:spLocks noGrp="1"/>
          </p:cNvSpPr>
          <p:nvPr>
            <p:ph type="title" idx="4294967295"/>
          </p:nvPr>
        </p:nvSpPr>
        <p:spPr>
          <a:xfrm>
            <a:off x="838200" y="321548"/>
            <a:ext cx="10515600" cy="1325563"/>
          </a:xfrm>
        </p:spPr>
        <p:txBody>
          <a:bodyPr/>
          <a:lstStyle/>
          <a:p>
            <a:r>
              <a:rPr lang="en-US" dirty="0"/>
              <a:t>Beyond Pattern Matching: Defining LLM Reasoning</a:t>
            </a:r>
            <a:endParaRPr lang="it-IT" dirty="0"/>
          </a:p>
        </p:txBody>
      </p:sp>
      <p:sp>
        <p:nvSpPr>
          <p:cNvPr id="3" name="Segnaposto contenuto 2">
            <a:extLst>
              <a:ext uri="{FF2B5EF4-FFF2-40B4-BE49-F238E27FC236}">
                <a16:creationId xmlns:a16="http://schemas.microsoft.com/office/drawing/2014/main" id="{D46E0CCE-9B5E-8B33-65E1-45FB54772C3C}"/>
              </a:ext>
            </a:extLst>
          </p:cNvPr>
          <p:cNvSpPr>
            <a:spLocks noGrp="1"/>
          </p:cNvSpPr>
          <p:nvPr>
            <p:ph idx="4294967295"/>
          </p:nvPr>
        </p:nvSpPr>
        <p:spPr>
          <a:xfrm>
            <a:off x="926038" y="1770206"/>
            <a:ext cx="5328458" cy="1658794"/>
          </a:xfrm>
        </p:spPr>
        <p:txBody>
          <a:bodyPr>
            <a:normAutofit lnSpcReduction="10000"/>
          </a:bodyPr>
          <a:lstStyle/>
          <a:p>
            <a:pPr>
              <a:buNone/>
            </a:pPr>
            <a:r>
              <a:rPr lang="en-US" b="1" dirty="0"/>
              <a:t>				</a:t>
            </a:r>
            <a:endParaRPr lang="en-US" dirty="0"/>
          </a:p>
          <a:p>
            <a:pPr>
              <a:buNone/>
            </a:pPr>
            <a:r>
              <a:rPr lang="en-US" b="1" dirty="0"/>
              <a:t>NOT Classical AI</a:t>
            </a:r>
            <a:endParaRPr lang="en-US" dirty="0"/>
          </a:p>
          <a:p>
            <a:pPr>
              <a:buFont typeface="Arial" panose="020B0604020202020204" pitchFamily="34" charset="0"/>
              <a:buChar char="•"/>
            </a:pPr>
            <a:r>
              <a:rPr lang="en-US" dirty="0"/>
              <a:t>No formal logic or symbolic manipulation</a:t>
            </a:r>
          </a:p>
          <a:p>
            <a:pPr>
              <a:buFont typeface="Arial" panose="020B0604020202020204" pitchFamily="34" charset="0"/>
              <a:buChar char="•"/>
            </a:pPr>
            <a:r>
              <a:rPr lang="en-US" dirty="0"/>
              <a:t>Different from expert systems</a:t>
            </a:r>
          </a:p>
        </p:txBody>
      </p:sp>
      <p:sp>
        <p:nvSpPr>
          <p:cNvPr id="4" name="CasellaDiTesto 3">
            <a:extLst>
              <a:ext uri="{FF2B5EF4-FFF2-40B4-BE49-F238E27FC236}">
                <a16:creationId xmlns:a16="http://schemas.microsoft.com/office/drawing/2014/main" id="{94895496-0A01-7B99-46EE-905DB8A00172}"/>
              </a:ext>
            </a:extLst>
          </p:cNvPr>
          <p:cNvSpPr txBox="1"/>
          <p:nvPr/>
        </p:nvSpPr>
        <p:spPr>
          <a:xfrm>
            <a:off x="6519672" y="2228671"/>
            <a:ext cx="5833872" cy="1408078"/>
          </a:xfrm>
          <a:prstGeom prst="rect">
            <a:avLst/>
          </a:prstGeom>
          <a:noFill/>
        </p:spPr>
        <p:txBody>
          <a:bodyPr wrap="square" rtlCol="0">
            <a:spAutoFit/>
          </a:bodyPr>
          <a:lstStyle/>
          <a:p>
            <a:r>
              <a:rPr lang="en-US" sz="2250" b="1" dirty="0">
                <a:latin typeface="Calibri" panose="020F0502020204030204" pitchFamily="34" charset="0"/>
                <a:ea typeface="Calibri" panose="020F0502020204030204" pitchFamily="34" charset="0"/>
                <a:cs typeface="Calibri" panose="020F0502020204030204" pitchFamily="34" charset="0"/>
              </a:rPr>
              <a:t>LLM Reasoning = Complex Problem-Solving</a:t>
            </a:r>
            <a:r>
              <a:rPr lang="en-US" sz="2250" dirty="0">
                <a:latin typeface="Calibri" panose="020F0502020204030204" pitchFamily="34" charset="0"/>
                <a:ea typeface="Calibri" panose="020F0502020204030204" pitchFamily="34" charset="0"/>
                <a:cs typeface="Calibri" panose="020F0502020204030204" pitchFamily="34" charset="0"/>
              </a:rPr>
              <a:t> </a:t>
            </a:r>
          </a:p>
          <a:p>
            <a:r>
              <a:rPr lang="en-US" sz="2250" dirty="0">
                <a:latin typeface="Calibri" panose="020F0502020204030204" pitchFamily="34" charset="0"/>
                <a:ea typeface="Calibri" panose="020F0502020204030204" pitchFamily="34" charset="0"/>
                <a:cs typeface="Calibri" panose="020F0502020204030204" pitchFamily="34" charset="0"/>
              </a:rPr>
              <a:t>Ability to handle multi-step tasks that </a:t>
            </a:r>
            <a:r>
              <a:rPr lang="en-US" sz="2250" i="1" dirty="0">
                <a:latin typeface="Calibri" panose="020F0502020204030204" pitchFamily="34" charset="0"/>
                <a:ea typeface="Calibri" panose="020F0502020204030204" pitchFamily="34" charset="0"/>
                <a:cs typeface="Calibri" panose="020F0502020204030204" pitchFamily="34" charset="0"/>
              </a:rPr>
              <a:t>appear</a:t>
            </a:r>
            <a:r>
              <a:rPr lang="en-US" sz="2250" dirty="0">
                <a:latin typeface="Calibri" panose="020F0502020204030204" pitchFamily="34" charset="0"/>
                <a:ea typeface="Calibri" panose="020F0502020204030204" pitchFamily="34" charset="0"/>
                <a:cs typeface="Calibri" panose="020F0502020204030204" pitchFamily="34" charset="0"/>
              </a:rPr>
              <a:t> to require understanding and inference</a:t>
            </a:r>
          </a:p>
          <a:p>
            <a:endParaRPr lang="it-IT" dirty="0">
              <a:latin typeface="Calibri" panose="020F0502020204030204" pitchFamily="34" charset="0"/>
              <a:ea typeface="Calibri" panose="020F0502020204030204" pitchFamily="34" charset="0"/>
              <a:cs typeface="Calibri" panose="020F0502020204030204" pitchFamily="34" charset="0"/>
            </a:endParaRPr>
          </a:p>
        </p:txBody>
      </p:sp>
      <p:sp>
        <p:nvSpPr>
          <p:cNvPr id="5" name="CasellaDiTesto 4">
            <a:extLst>
              <a:ext uri="{FF2B5EF4-FFF2-40B4-BE49-F238E27FC236}">
                <a16:creationId xmlns:a16="http://schemas.microsoft.com/office/drawing/2014/main" id="{AFE8A3E8-8645-F3A0-5AD9-4655EEE2C287}"/>
              </a:ext>
            </a:extLst>
          </p:cNvPr>
          <p:cNvSpPr txBox="1"/>
          <p:nvPr/>
        </p:nvSpPr>
        <p:spPr>
          <a:xfrm>
            <a:off x="1014984" y="3636749"/>
            <a:ext cx="5239512" cy="2585323"/>
          </a:xfrm>
          <a:prstGeom prst="rect">
            <a:avLst/>
          </a:prstGeom>
          <a:noFill/>
        </p:spPr>
        <p:txBody>
          <a:bodyPr wrap="square" rtlCol="0">
            <a:spAutoFit/>
          </a:bodyPr>
          <a:lstStyle/>
          <a:p>
            <a:pPr>
              <a:buNone/>
            </a:pPr>
            <a:r>
              <a:rPr lang="en-US" b="1" dirty="0">
                <a:latin typeface="Calibri" panose="020F0502020204030204" pitchFamily="34" charset="0"/>
                <a:ea typeface="Calibri" panose="020F0502020204030204" pitchFamily="34" charset="0"/>
                <a:cs typeface="Calibri" panose="020F0502020204030204" pitchFamily="34" charset="0"/>
              </a:rPr>
              <a:t>Key Capabilities </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Math &amp; Code</a:t>
            </a:r>
            <a:r>
              <a:rPr lang="en-US" dirty="0">
                <a:latin typeface="Calibri" panose="020F0502020204030204" pitchFamily="34" charset="0"/>
                <a:ea typeface="Calibri" panose="020F0502020204030204" pitchFamily="34" charset="0"/>
                <a:cs typeface="Calibri" panose="020F0502020204030204" pitchFamily="34" charset="0"/>
              </a:rPr>
              <a:t>: Solve complex problems, debug programs</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Instructions</a:t>
            </a:r>
            <a:r>
              <a:rPr lang="en-US" dirty="0">
                <a:latin typeface="Calibri" panose="020F0502020204030204" pitchFamily="34" charset="0"/>
                <a:ea typeface="Calibri" panose="020F0502020204030204" pitchFamily="34" charset="0"/>
                <a:cs typeface="Calibri" panose="020F0502020204030204" pitchFamily="34" charset="0"/>
              </a:rPr>
              <a:t>: Follow intricate, multi-part directions</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Synthesis</a:t>
            </a:r>
            <a:r>
              <a:rPr lang="en-US" dirty="0">
                <a:latin typeface="Calibri" panose="020F0502020204030204" pitchFamily="34" charset="0"/>
                <a:ea typeface="Calibri" panose="020F0502020204030204" pitchFamily="34" charset="0"/>
                <a:cs typeface="Calibri" panose="020F0502020204030204" pitchFamily="34" charset="0"/>
              </a:rPr>
              <a:t>: Combine info from diverse sources</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Causal Thinking</a:t>
            </a:r>
            <a:r>
              <a:rPr lang="en-US" dirty="0">
                <a:latin typeface="Calibri" panose="020F0502020204030204" pitchFamily="34" charset="0"/>
                <a:ea typeface="Calibri" panose="020F0502020204030204" pitchFamily="34" charset="0"/>
                <a:cs typeface="Calibri" panose="020F0502020204030204" pitchFamily="34" charset="0"/>
              </a:rPr>
              <a:t>: Basic cause-effect identification</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Planning</a:t>
            </a:r>
            <a:r>
              <a:rPr lang="en-US" dirty="0">
                <a:latin typeface="Calibri" panose="020F0502020204030204" pitchFamily="34" charset="0"/>
                <a:ea typeface="Calibri" panose="020F0502020204030204" pitchFamily="34" charset="0"/>
                <a:cs typeface="Calibri" panose="020F0502020204030204" pitchFamily="34" charset="0"/>
              </a:rPr>
              <a:t>: Break goals into actionable steps</a:t>
            </a:r>
          </a:p>
          <a:p>
            <a:endParaRPr lang="it-IT" dirty="0">
              <a:latin typeface="Calibri" panose="020F0502020204030204" pitchFamily="34" charset="0"/>
              <a:ea typeface="Calibri" panose="020F0502020204030204" pitchFamily="34" charset="0"/>
              <a:cs typeface="Calibri" panose="020F0502020204030204" pitchFamily="34" charset="0"/>
            </a:endParaRPr>
          </a:p>
        </p:txBody>
      </p:sp>
      <p:sp>
        <p:nvSpPr>
          <p:cNvPr id="6" name="CasellaDiTesto 5">
            <a:extLst>
              <a:ext uri="{FF2B5EF4-FFF2-40B4-BE49-F238E27FC236}">
                <a16:creationId xmlns:a16="http://schemas.microsoft.com/office/drawing/2014/main" id="{22CF5DDE-BEC4-84F8-086B-F5645BBBEA50}"/>
              </a:ext>
            </a:extLst>
          </p:cNvPr>
          <p:cNvSpPr txBox="1"/>
          <p:nvPr/>
        </p:nvSpPr>
        <p:spPr>
          <a:xfrm>
            <a:off x="6729984" y="3636749"/>
            <a:ext cx="5148072" cy="2585323"/>
          </a:xfrm>
          <a:prstGeom prst="rect">
            <a:avLst/>
          </a:prstGeom>
          <a:noFill/>
        </p:spPr>
        <p:txBody>
          <a:bodyPr wrap="square" rtlCol="0">
            <a:spAutoFit/>
          </a:bodyPr>
          <a:lstStyle/>
          <a:p>
            <a:pPr>
              <a:buNone/>
            </a:pPr>
            <a:r>
              <a:rPr lang="en-US" b="1" dirty="0">
                <a:latin typeface="Calibri" panose="020F0502020204030204" pitchFamily="34" charset="0"/>
                <a:ea typeface="Calibri" panose="020F0502020204030204" pitchFamily="34" charset="0"/>
                <a:cs typeface="Calibri" panose="020F0502020204030204" pitchFamily="34" charset="0"/>
              </a:rPr>
              <a:t>Key Insight</a:t>
            </a:r>
            <a:r>
              <a:rPr lang="en-US" dirty="0">
                <a:latin typeface="Calibri" panose="020F0502020204030204" pitchFamily="34" charset="0"/>
                <a:ea typeface="Calibri" panose="020F0502020204030204" pitchFamily="34" charset="0"/>
                <a:cs typeface="Calibri" panose="020F0502020204030204" pitchFamily="34" charset="0"/>
              </a:rPr>
              <a:t> It </a:t>
            </a:r>
            <a:r>
              <a:rPr lang="en-US" i="1" dirty="0">
                <a:latin typeface="Calibri" panose="020F0502020204030204" pitchFamily="34" charset="0"/>
                <a:ea typeface="Calibri" panose="020F0502020204030204" pitchFamily="34" charset="0"/>
                <a:cs typeface="Calibri" panose="020F0502020204030204" pitchFamily="34" charset="0"/>
              </a:rPr>
              <a:t>looks like</a:t>
            </a:r>
            <a:r>
              <a:rPr lang="en-US" dirty="0">
                <a:latin typeface="Calibri" panose="020F0502020204030204" pitchFamily="34" charset="0"/>
                <a:ea typeface="Calibri" panose="020F0502020204030204" pitchFamily="34" charset="0"/>
                <a:cs typeface="Calibri" panose="020F0502020204030204" pitchFamily="34" charset="0"/>
              </a:rPr>
              <a:t> thinking because the model</a:t>
            </a:r>
          </a:p>
          <a:p>
            <a:pPr>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Processes information sequentially</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Builds on previous steps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Arrives at coherent conclusions</a:t>
            </a:r>
          </a:p>
          <a:p>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But Remember</a:t>
            </a:r>
            <a:r>
              <a:rPr lang="en-US" dirty="0">
                <a:latin typeface="Calibri" panose="020F0502020204030204" pitchFamily="34" charset="0"/>
                <a:ea typeface="Calibri" panose="020F0502020204030204" pitchFamily="34" charset="0"/>
                <a:cs typeface="Calibri" panose="020F0502020204030204" pitchFamily="34" charset="0"/>
              </a:rPr>
              <a:t>: It's learned behavior from training, not conscious deliberation</a:t>
            </a:r>
          </a:p>
          <a:p>
            <a:endParaRPr lang="it-IT"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719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F6AB594-F5A3-9798-A5E7-002B7ECD076B}"/>
              </a:ext>
            </a:extLst>
          </p:cNvPr>
          <p:cNvSpPr txBox="1"/>
          <p:nvPr/>
        </p:nvSpPr>
        <p:spPr>
          <a:xfrm>
            <a:off x="1912070" y="1340769"/>
            <a:ext cx="8640960" cy="5293757"/>
          </a:xfrm>
          <a:prstGeom prst="rect">
            <a:avLst/>
          </a:prstGeom>
          <a:noFill/>
        </p:spPr>
        <p:txBody>
          <a:bodyPr wrap="square" rtlCol="0">
            <a:spAutoFit/>
          </a:bodyPr>
          <a:lstStyle/>
          <a:p>
            <a:r>
              <a:rPr lang="en-US" dirty="0"/>
              <a:t>NLP is a field of linguistics and machine learning focused on understanding everything related to human language. The aim of NLP tasks is not only to understand single words individually, but to be able to understand the context of those words.</a:t>
            </a:r>
          </a:p>
          <a:p>
            <a:endParaRPr lang="en-US" dirty="0"/>
          </a:p>
          <a:p>
            <a:pPr>
              <a:buFont typeface="Arial" panose="020B0604020202020204" pitchFamily="34" charset="0"/>
              <a:buChar char="•"/>
            </a:pPr>
            <a:r>
              <a:rPr lang="en-US" sz="1400" b="1" dirty="0"/>
              <a:t> </a:t>
            </a:r>
            <a:r>
              <a:rPr lang="en-US" b="1" dirty="0"/>
              <a:t>Classifying whole sentences</a:t>
            </a:r>
            <a:r>
              <a:rPr lang="en-US" sz="1400" dirty="0"/>
              <a:t>: Getting the sentiment of a review, detecting if an email is spam, determining if a sentence is grammatically correct or whether two sentences are logically related or not</a:t>
            </a:r>
            <a:br>
              <a:rPr lang="en-US" sz="1400" dirty="0"/>
            </a:br>
            <a:endParaRPr lang="en-US" sz="1400" dirty="0"/>
          </a:p>
          <a:p>
            <a:pPr>
              <a:buFont typeface="Arial" panose="020B0604020202020204" pitchFamily="34" charset="0"/>
              <a:buChar char="•"/>
            </a:pPr>
            <a:r>
              <a:rPr lang="en-US" sz="1400" b="1" dirty="0"/>
              <a:t> </a:t>
            </a:r>
            <a:r>
              <a:rPr lang="en-US" b="1" dirty="0"/>
              <a:t>Classifying each word in a sentence</a:t>
            </a:r>
            <a:r>
              <a:rPr lang="en-US" sz="1400" dirty="0"/>
              <a:t>: Identifying the grammatical components of a sentence (noun, verb, adjective), or the named entities (person, location, organization)</a:t>
            </a:r>
            <a:br>
              <a:rPr lang="en-US" sz="1400" dirty="0"/>
            </a:br>
            <a:endParaRPr lang="en-US" sz="1400" dirty="0"/>
          </a:p>
          <a:p>
            <a:pPr>
              <a:buFont typeface="Arial" panose="020B0604020202020204" pitchFamily="34" charset="0"/>
              <a:buChar char="•"/>
            </a:pPr>
            <a:r>
              <a:rPr lang="en-US" sz="1400" b="1" dirty="0"/>
              <a:t> </a:t>
            </a:r>
            <a:r>
              <a:rPr lang="en-US" b="1" dirty="0"/>
              <a:t>Generating text content</a:t>
            </a:r>
            <a:r>
              <a:rPr lang="en-US" sz="1400" dirty="0"/>
              <a:t>: Completing a prompt with auto-generated text, filling in the blanks in a text with masked words</a:t>
            </a:r>
            <a:br>
              <a:rPr lang="en-US" sz="1400" dirty="0"/>
            </a:br>
            <a:endParaRPr lang="en-US" sz="1400" dirty="0"/>
          </a:p>
          <a:p>
            <a:pPr>
              <a:buFont typeface="Arial" panose="020B0604020202020204" pitchFamily="34" charset="0"/>
              <a:buChar char="•"/>
            </a:pPr>
            <a:r>
              <a:rPr lang="en-US" sz="1400" b="1" dirty="0"/>
              <a:t> </a:t>
            </a:r>
            <a:r>
              <a:rPr lang="en-US" b="1" dirty="0"/>
              <a:t>Extracting an answer from a text</a:t>
            </a:r>
            <a:r>
              <a:rPr lang="en-US" sz="1400" dirty="0"/>
              <a:t>: Given a question and a context, extracting the answer to the question based on the information provided in the context</a:t>
            </a:r>
            <a:br>
              <a:rPr lang="en-US" sz="1400" dirty="0"/>
            </a:br>
            <a:endParaRPr lang="en-US" sz="1400" dirty="0"/>
          </a:p>
          <a:p>
            <a:pPr>
              <a:buFont typeface="Arial" panose="020B0604020202020204" pitchFamily="34" charset="0"/>
              <a:buChar char="•"/>
            </a:pPr>
            <a:r>
              <a:rPr lang="en-US" sz="1400" b="1" dirty="0"/>
              <a:t> </a:t>
            </a:r>
            <a:r>
              <a:rPr lang="en-US" b="1" dirty="0"/>
              <a:t>Generating a new sentence from an input text</a:t>
            </a:r>
            <a:r>
              <a:rPr lang="en-US" sz="1400" dirty="0"/>
              <a:t>: Translating a text into another language, summarizing a text</a:t>
            </a:r>
            <a:br>
              <a:rPr lang="en-US" sz="1400" dirty="0"/>
            </a:br>
            <a:endParaRPr lang="en-US" sz="1400" dirty="0"/>
          </a:p>
          <a:p>
            <a:endParaRPr lang="it-IT" dirty="0"/>
          </a:p>
        </p:txBody>
      </p:sp>
      <p:sp>
        <p:nvSpPr>
          <p:cNvPr id="3" name="CasellaDiTesto 2">
            <a:extLst>
              <a:ext uri="{FF2B5EF4-FFF2-40B4-BE49-F238E27FC236}">
                <a16:creationId xmlns:a16="http://schemas.microsoft.com/office/drawing/2014/main" id="{1C342A72-018B-6D8A-FD8A-06989CDFE272}"/>
              </a:ext>
            </a:extLst>
          </p:cNvPr>
          <p:cNvSpPr txBox="1"/>
          <p:nvPr/>
        </p:nvSpPr>
        <p:spPr>
          <a:xfrm>
            <a:off x="3438144" y="509772"/>
            <a:ext cx="5751576" cy="830997"/>
          </a:xfrm>
          <a:prstGeom prst="rect">
            <a:avLst/>
          </a:prstGeom>
          <a:noFill/>
        </p:spPr>
        <p:txBody>
          <a:bodyPr wrap="square" rtlCol="0">
            <a:spAutoFit/>
          </a:bodyPr>
          <a:lstStyle/>
          <a:p>
            <a:r>
              <a:rPr lang="en-US" sz="3000" dirty="0">
                <a:latin typeface="Calibri" panose="020F0502020204030204" pitchFamily="34" charset="0"/>
                <a:ea typeface="Calibri" panose="020F0502020204030204" pitchFamily="34" charset="0"/>
                <a:cs typeface="Calibri" panose="020F0502020204030204" pitchFamily="34" charset="0"/>
              </a:rPr>
              <a:t>Natural Language Processing (NLP)</a:t>
            </a:r>
            <a:endParaRPr lang="it-IT" sz="3000" dirty="0">
              <a:latin typeface="Calibri" panose="020F0502020204030204" pitchFamily="34" charset="0"/>
              <a:ea typeface="Calibri" panose="020F0502020204030204" pitchFamily="34" charset="0"/>
              <a:cs typeface="Calibri" panose="020F0502020204030204" pitchFamily="34" charset="0"/>
            </a:endParaRPr>
          </a:p>
          <a:p>
            <a:endParaRPr lang="it-IT" dirty="0"/>
          </a:p>
        </p:txBody>
      </p:sp>
    </p:spTree>
    <p:extLst>
      <p:ext uri="{BB962C8B-B14F-4D97-AF65-F5344CB8AC3E}">
        <p14:creationId xmlns:p14="http://schemas.microsoft.com/office/powerpoint/2010/main" val="2803845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10">
            <a:extLst>
              <a:ext uri="{FF2B5EF4-FFF2-40B4-BE49-F238E27FC236}">
                <a16:creationId xmlns:a16="http://schemas.microsoft.com/office/drawing/2014/main" id="{3BB50378-134F-DE42-A807-D69CA8273B79}"/>
              </a:ext>
            </a:extLst>
          </p:cNvPr>
          <p:cNvSpPr txBox="1"/>
          <p:nvPr/>
        </p:nvSpPr>
        <p:spPr>
          <a:xfrm>
            <a:off x="2135560" y="404664"/>
            <a:ext cx="8496944" cy="923330"/>
          </a:xfrm>
          <a:prstGeom prst="rect">
            <a:avLst/>
          </a:prstGeom>
        </p:spPr>
        <p:txBody>
          <a:bodyPr vert="horz" wrap="square" lIns="0" tIns="0" rIns="0" bIns="0" rtlCol="0">
            <a:spAutoFit/>
          </a:bodyPr>
          <a:lstStyle/>
          <a:p>
            <a:r>
              <a:rPr lang="en-US" sz="2000" dirty="0"/>
              <a:t>NLP isn't limited to written text: </a:t>
            </a:r>
            <a:r>
              <a:rPr lang="en-US" sz="2000" dirty="0">
                <a:hlinkClick r:id="rId5"/>
              </a:rPr>
              <a:t>Speech recognition</a:t>
            </a:r>
            <a:r>
              <a:rPr lang="en-US" sz="2000" dirty="0"/>
              <a:t>; </a:t>
            </a:r>
            <a:r>
              <a:rPr lang="en-US" sz="2000" dirty="0">
                <a:hlinkClick r:id="rId6"/>
              </a:rPr>
              <a:t>Image captioning;</a:t>
            </a:r>
            <a:r>
              <a:rPr lang="en-US" sz="2000" dirty="0"/>
              <a:t> </a:t>
            </a:r>
            <a:r>
              <a:rPr lang="en-US" sz="2000" dirty="0">
                <a:hlinkClick r:id="rId7"/>
              </a:rPr>
              <a:t>Text to video</a:t>
            </a:r>
            <a:endParaRPr lang="en-US" sz="2000" dirty="0"/>
          </a:p>
          <a:p>
            <a:endParaRPr lang="en-US" sz="2000" dirty="0"/>
          </a:p>
        </p:txBody>
      </p:sp>
      <p:pic>
        <p:nvPicPr>
          <p:cNvPr id="6" name="20240614-0746-04.3792871">
            <a:hlinkClick r:id="" action="ppaction://media"/>
            <a:extLst>
              <a:ext uri="{FF2B5EF4-FFF2-40B4-BE49-F238E27FC236}">
                <a16:creationId xmlns:a16="http://schemas.microsoft.com/office/drawing/2014/main" id="{E014D812-3878-2FD4-D837-5DCD5562A81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287688" y="1124744"/>
            <a:ext cx="6336704" cy="5396540"/>
          </a:xfrm>
          <a:prstGeom prst="rect">
            <a:avLst/>
          </a:prstGeom>
        </p:spPr>
      </p:pic>
    </p:spTree>
    <p:extLst>
      <p:ext uri="{BB962C8B-B14F-4D97-AF65-F5344CB8AC3E}">
        <p14:creationId xmlns:p14="http://schemas.microsoft.com/office/powerpoint/2010/main" val="18948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AD1BEE3B-CA1C-9F43-9FB2-6CA33CF57C27}"/>
              </a:ext>
            </a:extLst>
          </p:cNvPr>
          <p:cNvSpPr txBox="1"/>
          <p:nvPr/>
        </p:nvSpPr>
        <p:spPr>
          <a:xfrm>
            <a:off x="2063552" y="1030869"/>
            <a:ext cx="8604448" cy="3416320"/>
          </a:xfrm>
          <a:prstGeom prst="rect">
            <a:avLst/>
          </a:prstGeom>
          <a:noFill/>
        </p:spPr>
        <p:txBody>
          <a:bodyPr wrap="square">
            <a:spAutoFit/>
          </a:bodyPr>
          <a:lstStyle/>
          <a:p>
            <a:r>
              <a:rPr lang="en-US" dirty="0"/>
              <a:t>Computers don't process information in the same way as humans.</a:t>
            </a:r>
            <a:br>
              <a:rPr lang="en-US" dirty="0"/>
            </a:br>
            <a:endParaRPr lang="en-US" dirty="0"/>
          </a:p>
          <a:p>
            <a:r>
              <a:rPr lang="en-US" dirty="0"/>
              <a:t>For example, when we read the sentence "I am hungry" we can easily understand its meaning. Similarly, given two sentences such as "I am hungry" and "I am sad" we're able to easily determine how similar they are.</a:t>
            </a:r>
            <a:br>
              <a:rPr lang="en-US" dirty="0"/>
            </a:br>
            <a:r>
              <a:rPr lang="en-US" dirty="0"/>
              <a:t>For machine learning (ML) models, such tasks are more </a:t>
            </a:r>
            <a:r>
              <a:rPr lang="en-US" b="1" dirty="0"/>
              <a:t>complex</a:t>
            </a:r>
            <a:r>
              <a:rPr lang="en-US" dirty="0"/>
              <a:t>. </a:t>
            </a:r>
          </a:p>
          <a:p>
            <a:endParaRPr lang="en-US" dirty="0"/>
          </a:p>
          <a:p>
            <a:r>
              <a:rPr lang="en-US" dirty="0"/>
              <a:t>The text needs to be processed in a way that enables the model to learn from it. And because language is complex, we need to think carefully about how this processing must be done.</a:t>
            </a:r>
          </a:p>
          <a:p>
            <a:endParaRPr lang="en-US" dirty="0"/>
          </a:p>
          <a:p>
            <a:r>
              <a:rPr lang="en-US" dirty="0"/>
              <a:t>Remember when…</a:t>
            </a:r>
            <a:endParaRPr lang="it-IT" dirty="0"/>
          </a:p>
        </p:txBody>
      </p:sp>
      <p:pic>
        <p:nvPicPr>
          <p:cNvPr id="8" name="Immagine 7">
            <a:extLst>
              <a:ext uri="{FF2B5EF4-FFF2-40B4-BE49-F238E27FC236}">
                <a16:creationId xmlns:a16="http://schemas.microsoft.com/office/drawing/2014/main" id="{EEC8E30D-049C-1FEC-0576-389420AB2356}"/>
              </a:ext>
            </a:extLst>
          </p:cNvPr>
          <p:cNvPicPr>
            <a:picLocks noChangeAspect="1"/>
          </p:cNvPicPr>
          <p:nvPr/>
        </p:nvPicPr>
        <p:blipFill>
          <a:blip r:embed="rId3"/>
          <a:stretch>
            <a:fillRect/>
          </a:stretch>
        </p:blipFill>
        <p:spPr>
          <a:xfrm>
            <a:off x="2261828" y="4447189"/>
            <a:ext cx="7668344" cy="2355072"/>
          </a:xfrm>
          <a:prstGeom prst="rect">
            <a:avLst/>
          </a:prstGeom>
        </p:spPr>
      </p:pic>
      <p:sp>
        <p:nvSpPr>
          <p:cNvPr id="2" name="CasellaDiTesto 1">
            <a:extLst>
              <a:ext uri="{FF2B5EF4-FFF2-40B4-BE49-F238E27FC236}">
                <a16:creationId xmlns:a16="http://schemas.microsoft.com/office/drawing/2014/main" id="{C8C165C1-A57C-9329-37CE-DCB449C75965}"/>
              </a:ext>
            </a:extLst>
          </p:cNvPr>
          <p:cNvSpPr txBox="1"/>
          <p:nvPr/>
        </p:nvSpPr>
        <p:spPr>
          <a:xfrm>
            <a:off x="3877056" y="199872"/>
            <a:ext cx="5751576" cy="830997"/>
          </a:xfrm>
          <a:prstGeom prst="rect">
            <a:avLst/>
          </a:prstGeom>
          <a:noFill/>
        </p:spPr>
        <p:txBody>
          <a:bodyPr wrap="square" rtlCol="0">
            <a:spAutoFit/>
          </a:bodyPr>
          <a:lstStyle/>
          <a:p>
            <a:r>
              <a:rPr lang="en-US" sz="3000" dirty="0">
                <a:latin typeface="Calibri" panose="020F0502020204030204" pitchFamily="34" charset="0"/>
                <a:ea typeface="Calibri" panose="020F0502020204030204" pitchFamily="34" charset="0"/>
                <a:cs typeface="Calibri" panose="020F0502020204030204" pitchFamily="34" charset="0"/>
              </a:rPr>
              <a:t>NLP: Why is it challenging?</a:t>
            </a:r>
            <a:endParaRPr lang="it-IT" sz="3000" dirty="0">
              <a:latin typeface="Calibri" panose="020F0502020204030204" pitchFamily="34" charset="0"/>
              <a:ea typeface="Calibri" panose="020F0502020204030204" pitchFamily="34" charset="0"/>
              <a:cs typeface="Calibri" panose="020F0502020204030204" pitchFamily="34" charset="0"/>
            </a:endParaRPr>
          </a:p>
          <a:p>
            <a:endParaRPr lang="it-IT" dirty="0"/>
          </a:p>
        </p:txBody>
      </p:sp>
    </p:spTree>
    <p:extLst>
      <p:ext uri="{BB962C8B-B14F-4D97-AF65-F5344CB8AC3E}">
        <p14:creationId xmlns:p14="http://schemas.microsoft.com/office/powerpoint/2010/main" val="2555865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A9640F-4DBF-251D-6E20-1019F79AB32E}"/>
              </a:ext>
            </a:extLst>
          </p:cNvPr>
          <p:cNvSpPr txBox="1">
            <a:spLocks/>
          </p:cNvSpPr>
          <p:nvPr/>
        </p:nvSpPr>
        <p:spPr bwMode="auto">
          <a:xfrm>
            <a:off x="838200" y="31940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0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5pPr>
            <a:lvl6pPr marL="342900" algn="ctr" rtl="0" eaLnBrk="1" fontAlgn="base" hangingPunct="1">
              <a:spcBef>
                <a:spcPct val="0"/>
              </a:spcBef>
              <a:spcAft>
                <a:spcPct val="0"/>
              </a:spcAft>
              <a:defRPr sz="3300">
                <a:solidFill>
                  <a:schemeClr val="tx2"/>
                </a:solidFill>
                <a:latin typeface="Arial" charset="0"/>
              </a:defRPr>
            </a:lvl6pPr>
            <a:lvl7pPr marL="685800" algn="ctr" rtl="0" eaLnBrk="1" fontAlgn="base" hangingPunct="1">
              <a:spcBef>
                <a:spcPct val="0"/>
              </a:spcBef>
              <a:spcAft>
                <a:spcPct val="0"/>
              </a:spcAft>
              <a:defRPr sz="3300">
                <a:solidFill>
                  <a:schemeClr val="tx2"/>
                </a:solidFill>
                <a:latin typeface="Arial" charset="0"/>
              </a:defRPr>
            </a:lvl7pPr>
            <a:lvl8pPr marL="1028700" algn="ctr" rtl="0" eaLnBrk="1" fontAlgn="base" hangingPunct="1">
              <a:spcBef>
                <a:spcPct val="0"/>
              </a:spcBef>
              <a:spcAft>
                <a:spcPct val="0"/>
              </a:spcAft>
              <a:defRPr sz="3300">
                <a:solidFill>
                  <a:schemeClr val="tx2"/>
                </a:solidFill>
                <a:latin typeface="Arial" charset="0"/>
              </a:defRPr>
            </a:lvl8pPr>
            <a:lvl9pPr marL="1371600" algn="ctr" rtl="0" eaLnBrk="1" fontAlgn="base" hangingPunct="1">
              <a:spcBef>
                <a:spcPct val="0"/>
              </a:spcBef>
              <a:spcAft>
                <a:spcPct val="0"/>
              </a:spcAft>
              <a:defRPr sz="3300">
                <a:solidFill>
                  <a:schemeClr val="tx2"/>
                </a:solidFill>
                <a:latin typeface="Arial" charset="0"/>
              </a:defRPr>
            </a:lvl9pPr>
          </a:lstStyle>
          <a:p>
            <a:r>
              <a:rPr lang="en-US" kern="0" dirty="0"/>
              <a:t>Little Recap: Recurrent Neural Networks</a:t>
            </a:r>
            <a:endParaRPr lang="it-IT" kern="0" dirty="0"/>
          </a:p>
        </p:txBody>
      </p:sp>
      <p:sp>
        <p:nvSpPr>
          <p:cNvPr id="3" name="CasellaDiTesto 2">
            <a:extLst>
              <a:ext uri="{FF2B5EF4-FFF2-40B4-BE49-F238E27FC236}">
                <a16:creationId xmlns:a16="http://schemas.microsoft.com/office/drawing/2014/main" id="{B96F4B8E-FC99-DBDE-B7A6-4DEF0D864BA7}"/>
              </a:ext>
            </a:extLst>
          </p:cNvPr>
          <p:cNvSpPr txBox="1"/>
          <p:nvPr/>
        </p:nvSpPr>
        <p:spPr>
          <a:xfrm>
            <a:off x="2362200" y="1838325"/>
            <a:ext cx="8991600" cy="1200329"/>
          </a:xfrm>
          <a:prstGeom prst="rect">
            <a:avLst/>
          </a:prstGeom>
          <a:noFill/>
        </p:spPr>
        <p:txBody>
          <a:bodyPr wrap="square" rtlCol="0">
            <a:spAutoFit/>
          </a:bodyPr>
          <a:lstStyle/>
          <a:p>
            <a:pPr marL="285750" indent="-285750">
              <a:buFont typeface="Arial" panose="020B0604020202020204" pitchFamily="34" charset="0"/>
              <a:buChar char="•"/>
            </a:pPr>
            <a:r>
              <a:rPr lang="it-IT" b="1" dirty="0" err="1"/>
              <a:t>What</a:t>
            </a:r>
            <a:r>
              <a:rPr lang="it-IT" b="1" dirty="0"/>
              <a:t> </a:t>
            </a:r>
            <a:r>
              <a:rPr lang="it-IT" b="1" dirty="0" err="1"/>
              <a:t>they</a:t>
            </a:r>
            <a:r>
              <a:rPr lang="it-IT" b="1" dirty="0"/>
              <a:t> are</a:t>
            </a:r>
            <a:r>
              <a:rPr lang="it-IT" dirty="0"/>
              <a:t> : </a:t>
            </a:r>
            <a:r>
              <a:rPr lang="it-IT" dirty="0" err="1"/>
              <a:t>NNs</a:t>
            </a:r>
            <a:r>
              <a:rPr lang="it-IT" dirty="0"/>
              <a:t> </a:t>
            </a:r>
            <a:r>
              <a:rPr lang="it-IT" dirty="0" err="1"/>
              <a:t>designed</a:t>
            </a:r>
            <a:r>
              <a:rPr lang="it-IT" dirty="0"/>
              <a:t> to </a:t>
            </a:r>
            <a:r>
              <a:rPr lang="it-IT" dirty="0" err="1"/>
              <a:t>process</a:t>
            </a:r>
            <a:r>
              <a:rPr lang="it-IT" dirty="0"/>
              <a:t> data </a:t>
            </a:r>
            <a:r>
              <a:rPr lang="it-IT" dirty="0" err="1"/>
              <a:t>sequences</a:t>
            </a:r>
            <a:endParaRPr lang="it-IT" dirty="0"/>
          </a:p>
          <a:p>
            <a:pPr marL="285750" indent="-285750">
              <a:buFont typeface="Arial" panose="020B0604020202020204" pitchFamily="34" charset="0"/>
              <a:buChar char="•"/>
            </a:pPr>
            <a:r>
              <a:rPr lang="it-IT" b="1" dirty="0"/>
              <a:t>Key feature</a:t>
            </a:r>
            <a:r>
              <a:rPr lang="it-IT" dirty="0"/>
              <a:t>: </a:t>
            </a:r>
            <a:r>
              <a:rPr lang="it-IT" dirty="0" err="1"/>
              <a:t>Maintain</a:t>
            </a:r>
            <a:r>
              <a:rPr lang="it-IT" dirty="0"/>
              <a:t> a «</a:t>
            </a:r>
            <a:r>
              <a:rPr lang="it-IT" dirty="0" err="1"/>
              <a:t>memory</a:t>
            </a:r>
            <a:r>
              <a:rPr lang="it-IT" dirty="0"/>
              <a:t>» of </a:t>
            </a:r>
            <a:r>
              <a:rPr lang="it-IT" dirty="0" err="1"/>
              <a:t>previous</a:t>
            </a:r>
            <a:r>
              <a:rPr lang="it-IT" dirty="0"/>
              <a:t> state</a:t>
            </a:r>
          </a:p>
          <a:p>
            <a:pPr marL="285750" indent="-285750">
              <a:buFont typeface="Arial" panose="020B0604020202020204" pitchFamily="34" charset="0"/>
              <a:buChar char="•"/>
            </a:pPr>
            <a:r>
              <a:rPr lang="it-IT" b="1" dirty="0"/>
              <a:t>Applications</a:t>
            </a:r>
            <a:r>
              <a:rPr lang="it-IT" dirty="0"/>
              <a:t> : Machine </a:t>
            </a:r>
            <a:r>
              <a:rPr lang="it-IT" dirty="0" err="1"/>
              <a:t>translation</a:t>
            </a:r>
            <a:r>
              <a:rPr lang="it-IT" dirty="0"/>
              <a:t>, speech </a:t>
            </a:r>
            <a:r>
              <a:rPr lang="it-IT" dirty="0" err="1"/>
              <a:t>recongnition</a:t>
            </a:r>
            <a:r>
              <a:rPr lang="it-IT" dirty="0"/>
              <a:t>, text </a:t>
            </a:r>
            <a:r>
              <a:rPr lang="it-IT" dirty="0" err="1"/>
              <a:t>analysis</a:t>
            </a:r>
            <a:endParaRPr lang="it-IT" dirty="0"/>
          </a:p>
          <a:p>
            <a:pPr marL="285750" indent="-285750">
              <a:buFont typeface="Arial" panose="020B0604020202020204" pitchFamily="34" charset="0"/>
              <a:buChar char="•"/>
            </a:pPr>
            <a:r>
              <a:rPr lang="it-IT" b="1" dirty="0"/>
              <a:t>How</a:t>
            </a:r>
            <a:r>
              <a:rPr lang="it-IT" dirty="0"/>
              <a:t> </a:t>
            </a:r>
            <a:r>
              <a:rPr lang="it-IT" b="1" dirty="0" err="1"/>
              <a:t>they</a:t>
            </a:r>
            <a:r>
              <a:rPr lang="it-IT" dirty="0"/>
              <a:t> </a:t>
            </a:r>
            <a:r>
              <a:rPr lang="it-IT" b="1" dirty="0"/>
              <a:t>work</a:t>
            </a:r>
            <a:r>
              <a:rPr lang="it-IT" dirty="0"/>
              <a:t>: </a:t>
            </a:r>
            <a:r>
              <a:rPr lang="it-IT" dirty="0" err="1"/>
              <a:t>Neuron</a:t>
            </a:r>
            <a:r>
              <a:rPr lang="it-IT" dirty="0"/>
              <a:t> </a:t>
            </a:r>
            <a:r>
              <a:rPr lang="it-IT" dirty="0" err="1"/>
              <a:t>receives</a:t>
            </a:r>
            <a:r>
              <a:rPr lang="it-IT" dirty="0"/>
              <a:t> </a:t>
            </a:r>
            <a:r>
              <a:rPr lang="it-IT" dirty="0" err="1"/>
              <a:t>current</a:t>
            </a:r>
            <a:r>
              <a:rPr lang="it-IT" dirty="0"/>
              <a:t> input + </a:t>
            </a:r>
            <a:r>
              <a:rPr lang="it-IT" dirty="0" err="1"/>
              <a:t>previous</a:t>
            </a:r>
            <a:r>
              <a:rPr lang="it-IT" dirty="0"/>
              <a:t> </a:t>
            </a:r>
            <a:r>
              <a:rPr lang="it-IT" dirty="0" err="1"/>
              <a:t>hidden</a:t>
            </a:r>
            <a:r>
              <a:rPr lang="it-IT" dirty="0"/>
              <a:t> state </a:t>
            </a:r>
          </a:p>
        </p:txBody>
      </p:sp>
      <p:pic>
        <p:nvPicPr>
          <p:cNvPr id="7" name="Immagine 6" descr="Immagine che contiene schermata, diagramma, testo, cartone animato&#10;&#10;Il contenuto generato dall'IA potrebbe non essere corretto.">
            <a:extLst>
              <a:ext uri="{FF2B5EF4-FFF2-40B4-BE49-F238E27FC236}">
                <a16:creationId xmlns:a16="http://schemas.microsoft.com/office/drawing/2014/main" id="{D639055F-5341-3D1A-7190-DEC72B7FA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978" y="3314700"/>
            <a:ext cx="5966893" cy="3081474"/>
          </a:xfrm>
          <a:prstGeom prst="rect">
            <a:avLst/>
          </a:prstGeom>
        </p:spPr>
      </p:pic>
    </p:spTree>
    <p:extLst>
      <p:ext uri="{BB962C8B-B14F-4D97-AF65-F5344CB8AC3E}">
        <p14:creationId xmlns:p14="http://schemas.microsoft.com/office/powerpoint/2010/main" val="3002966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4810B446-E332-02E5-729A-2145B63F331C}"/>
              </a:ext>
            </a:extLst>
          </p:cNvPr>
          <p:cNvSpPr txBox="1">
            <a:spLocks/>
          </p:cNvSpPr>
          <p:nvPr/>
        </p:nvSpPr>
        <p:spPr bwMode="auto">
          <a:xfrm>
            <a:off x="1181100" y="32893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0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5pPr>
            <a:lvl6pPr marL="342900" algn="ctr" rtl="0" eaLnBrk="1" fontAlgn="base" hangingPunct="1">
              <a:spcBef>
                <a:spcPct val="0"/>
              </a:spcBef>
              <a:spcAft>
                <a:spcPct val="0"/>
              </a:spcAft>
              <a:defRPr sz="3300">
                <a:solidFill>
                  <a:schemeClr val="tx2"/>
                </a:solidFill>
                <a:latin typeface="Arial" charset="0"/>
              </a:defRPr>
            </a:lvl6pPr>
            <a:lvl7pPr marL="685800" algn="ctr" rtl="0" eaLnBrk="1" fontAlgn="base" hangingPunct="1">
              <a:spcBef>
                <a:spcPct val="0"/>
              </a:spcBef>
              <a:spcAft>
                <a:spcPct val="0"/>
              </a:spcAft>
              <a:defRPr sz="3300">
                <a:solidFill>
                  <a:schemeClr val="tx2"/>
                </a:solidFill>
                <a:latin typeface="Arial" charset="0"/>
              </a:defRPr>
            </a:lvl7pPr>
            <a:lvl8pPr marL="1028700" algn="ctr" rtl="0" eaLnBrk="1" fontAlgn="base" hangingPunct="1">
              <a:spcBef>
                <a:spcPct val="0"/>
              </a:spcBef>
              <a:spcAft>
                <a:spcPct val="0"/>
              </a:spcAft>
              <a:defRPr sz="3300">
                <a:solidFill>
                  <a:schemeClr val="tx2"/>
                </a:solidFill>
                <a:latin typeface="Arial" charset="0"/>
              </a:defRPr>
            </a:lvl8pPr>
            <a:lvl9pPr marL="1371600" algn="ctr" rtl="0" eaLnBrk="1" fontAlgn="base" hangingPunct="1">
              <a:spcBef>
                <a:spcPct val="0"/>
              </a:spcBef>
              <a:spcAft>
                <a:spcPct val="0"/>
              </a:spcAft>
              <a:defRPr sz="3300">
                <a:solidFill>
                  <a:schemeClr val="tx2"/>
                </a:solidFill>
                <a:latin typeface="Arial" charset="0"/>
              </a:defRPr>
            </a:lvl9pPr>
          </a:lstStyle>
          <a:p>
            <a:r>
              <a:rPr lang="en-US" kern="0" dirty="0"/>
              <a:t>Little Recap: Residual Networks</a:t>
            </a:r>
            <a:endParaRPr lang="it-IT" kern="0" dirty="0"/>
          </a:p>
        </p:txBody>
      </p:sp>
      <p:sp>
        <p:nvSpPr>
          <p:cNvPr id="4" name="CasellaDiTesto 3">
            <a:extLst>
              <a:ext uri="{FF2B5EF4-FFF2-40B4-BE49-F238E27FC236}">
                <a16:creationId xmlns:a16="http://schemas.microsoft.com/office/drawing/2014/main" id="{A965CBEE-E542-F57A-2EC8-2428CFF8E54C}"/>
              </a:ext>
            </a:extLst>
          </p:cNvPr>
          <p:cNvSpPr txBox="1"/>
          <p:nvPr/>
        </p:nvSpPr>
        <p:spPr>
          <a:xfrm>
            <a:off x="2228850" y="1790700"/>
            <a:ext cx="7962900"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t>Key innovation</a:t>
            </a:r>
            <a:r>
              <a:rPr lang="en-US" dirty="0"/>
              <a:t>: “Skip” connections that bypass one or more layers</a:t>
            </a:r>
          </a:p>
          <a:p>
            <a:pPr marL="285750" indent="-285750" algn="just">
              <a:buFont typeface="Arial" panose="020B0604020202020204" pitchFamily="34" charset="0"/>
              <a:buChar char="•"/>
            </a:pPr>
            <a:r>
              <a:rPr lang="en-US" b="1" dirty="0"/>
              <a:t>Formula</a:t>
            </a:r>
            <a:r>
              <a:rPr lang="en-US" dirty="0"/>
              <a:t> : F(x) +x instead of just F(x)</a:t>
            </a:r>
          </a:p>
          <a:p>
            <a:pPr marL="285750" indent="-285750" algn="just">
              <a:buFont typeface="Arial" panose="020B0604020202020204" pitchFamily="34" charset="0"/>
              <a:buChar char="•"/>
            </a:pPr>
            <a:r>
              <a:rPr lang="en-US" b="1" dirty="0"/>
              <a:t>Benefit</a:t>
            </a:r>
            <a:r>
              <a:rPr lang="en-US" dirty="0"/>
              <a:t>: Enables training </a:t>
            </a:r>
            <a:r>
              <a:rPr lang="en-US" dirty="0" err="1"/>
              <a:t>vvery</a:t>
            </a:r>
            <a:r>
              <a:rPr lang="en-US" dirty="0"/>
              <a:t> deep networks (100+ layers)</a:t>
            </a:r>
          </a:p>
          <a:p>
            <a:pPr marL="285750" indent="-285750" algn="just">
              <a:buFont typeface="Arial" panose="020B0604020202020204" pitchFamily="34" charset="0"/>
              <a:buChar char="•"/>
            </a:pPr>
            <a:r>
              <a:rPr lang="en-US" b="1" dirty="0"/>
              <a:t>Applications</a:t>
            </a:r>
            <a:r>
              <a:rPr lang="en-US" dirty="0"/>
              <a:t>: Computer vision, image classification</a:t>
            </a:r>
            <a:endParaRPr lang="it-IT" dirty="0"/>
          </a:p>
        </p:txBody>
      </p:sp>
      <p:pic>
        <p:nvPicPr>
          <p:cNvPr id="6" name="Immagine 5" descr="Immagine che contiene testo, schermata&#10;&#10;Il contenuto generato dall'IA potrebbe non essere corretto.">
            <a:extLst>
              <a:ext uri="{FF2B5EF4-FFF2-40B4-BE49-F238E27FC236}">
                <a16:creationId xmlns:a16="http://schemas.microsoft.com/office/drawing/2014/main" id="{82D788D1-8D60-AA75-4A0A-9078DD2A2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255" y="2816960"/>
            <a:ext cx="8671290" cy="4041040"/>
          </a:xfrm>
          <a:prstGeom prst="rect">
            <a:avLst/>
          </a:prstGeom>
        </p:spPr>
      </p:pic>
    </p:spTree>
    <p:extLst>
      <p:ext uri="{BB962C8B-B14F-4D97-AF65-F5344CB8AC3E}">
        <p14:creationId xmlns:p14="http://schemas.microsoft.com/office/powerpoint/2010/main" val="9791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C5C2A9-0B20-BEDE-B2D4-753CA4D8A027}"/>
              </a:ext>
            </a:extLst>
          </p:cNvPr>
          <p:cNvSpPr txBox="1">
            <a:spLocks/>
          </p:cNvSpPr>
          <p:nvPr/>
        </p:nvSpPr>
        <p:spPr bwMode="auto">
          <a:xfrm>
            <a:off x="1181100" y="32893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0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5pPr>
            <a:lvl6pPr marL="342900" algn="ctr" rtl="0" eaLnBrk="1" fontAlgn="base" hangingPunct="1">
              <a:spcBef>
                <a:spcPct val="0"/>
              </a:spcBef>
              <a:spcAft>
                <a:spcPct val="0"/>
              </a:spcAft>
              <a:defRPr sz="3300">
                <a:solidFill>
                  <a:schemeClr val="tx2"/>
                </a:solidFill>
                <a:latin typeface="Arial" charset="0"/>
              </a:defRPr>
            </a:lvl6pPr>
            <a:lvl7pPr marL="685800" algn="ctr" rtl="0" eaLnBrk="1" fontAlgn="base" hangingPunct="1">
              <a:spcBef>
                <a:spcPct val="0"/>
              </a:spcBef>
              <a:spcAft>
                <a:spcPct val="0"/>
              </a:spcAft>
              <a:defRPr sz="3300">
                <a:solidFill>
                  <a:schemeClr val="tx2"/>
                </a:solidFill>
                <a:latin typeface="Arial" charset="0"/>
              </a:defRPr>
            </a:lvl7pPr>
            <a:lvl8pPr marL="1028700" algn="ctr" rtl="0" eaLnBrk="1" fontAlgn="base" hangingPunct="1">
              <a:spcBef>
                <a:spcPct val="0"/>
              </a:spcBef>
              <a:spcAft>
                <a:spcPct val="0"/>
              </a:spcAft>
              <a:defRPr sz="3300">
                <a:solidFill>
                  <a:schemeClr val="tx2"/>
                </a:solidFill>
                <a:latin typeface="Arial" charset="0"/>
              </a:defRPr>
            </a:lvl8pPr>
            <a:lvl9pPr marL="1371600" algn="ctr" rtl="0" eaLnBrk="1" fontAlgn="base" hangingPunct="1">
              <a:spcBef>
                <a:spcPct val="0"/>
              </a:spcBef>
              <a:spcAft>
                <a:spcPct val="0"/>
              </a:spcAft>
              <a:defRPr sz="3300">
                <a:solidFill>
                  <a:schemeClr val="tx2"/>
                </a:solidFill>
                <a:latin typeface="Arial" charset="0"/>
              </a:defRPr>
            </a:lvl9pPr>
          </a:lstStyle>
          <a:p>
            <a:r>
              <a:rPr lang="en-US" kern="0" dirty="0"/>
              <a:t>Little Recap: Limitations &amp; Challenges</a:t>
            </a:r>
            <a:endParaRPr lang="it-IT" kern="0" dirty="0"/>
          </a:p>
        </p:txBody>
      </p:sp>
      <p:sp>
        <p:nvSpPr>
          <p:cNvPr id="4" name="CasellaDiTesto 3">
            <a:extLst>
              <a:ext uri="{FF2B5EF4-FFF2-40B4-BE49-F238E27FC236}">
                <a16:creationId xmlns:a16="http://schemas.microsoft.com/office/drawing/2014/main" id="{328F5DCB-8A37-B480-652B-7CED95AFBCE1}"/>
              </a:ext>
            </a:extLst>
          </p:cNvPr>
          <p:cNvSpPr txBox="1"/>
          <p:nvPr/>
        </p:nvSpPr>
        <p:spPr>
          <a:xfrm>
            <a:off x="1581149" y="1800225"/>
            <a:ext cx="10010775" cy="1754326"/>
          </a:xfrm>
          <a:prstGeom prst="rect">
            <a:avLst/>
          </a:prstGeom>
          <a:noFill/>
        </p:spPr>
        <p:txBody>
          <a:bodyPr wrap="square" rtlCol="0">
            <a:spAutoFit/>
          </a:bodyPr>
          <a:lstStyle/>
          <a:p>
            <a:r>
              <a:rPr lang="en-US" b="1" dirty="0"/>
              <a:t>RNN</a:t>
            </a:r>
          </a:p>
          <a:p>
            <a:endParaRPr lang="en-US" b="1" dirty="0"/>
          </a:p>
          <a:p>
            <a:pPr marL="285750" indent="-285750">
              <a:buFont typeface="Arial" panose="020B0604020202020204" pitchFamily="34" charset="0"/>
              <a:buChar char="•"/>
            </a:pPr>
            <a:r>
              <a:rPr lang="en-US" b="1" dirty="0"/>
              <a:t>Vanishing</a:t>
            </a:r>
            <a:r>
              <a:rPr lang="en-US" dirty="0"/>
              <a:t> </a:t>
            </a:r>
            <a:r>
              <a:rPr lang="en-US" b="1" dirty="0"/>
              <a:t>gradient</a:t>
            </a:r>
            <a:r>
              <a:rPr lang="en-US" dirty="0"/>
              <a:t>: gradients become increasingly small during backpropagation</a:t>
            </a:r>
          </a:p>
          <a:p>
            <a:pPr marL="285750" indent="-285750">
              <a:buFont typeface="Arial" panose="020B0604020202020204" pitchFamily="34" charset="0"/>
              <a:buChar char="•"/>
            </a:pPr>
            <a:r>
              <a:rPr lang="en-US" b="1" dirty="0"/>
              <a:t>Exploding</a:t>
            </a:r>
            <a:r>
              <a:rPr lang="en-US" dirty="0"/>
              <a:t> </a:t>
            </a:r>
            <a:r>
              <a:rPr lang="en-US" b="1" dirty="0"/>
              <a:t>gradient</a:t>
            </a:r>
          </a:p>
          <a:p>
            <a:pPr marL="285750" indent="-285750">
              <a:buFont typeface="Arial" panose="020B0604020202020204" pitchFamily="34" charset="0"/>
              <a:buChar char="•"/>
            </a:pPr>
            <a:r>
              <a:rPr lang="en-US" b="1" dirty="0"/>
              <a:t>Short-term</a:t>
            </a:r>
            <a:r>
              <a:rPr lang="en-US" dirty="0"/>
              <a:t> </a:t>
            </a:r>
            <a:r>
              <a:rPr lang="en-US" b="1" dirty="0"/>
              <a:t>memory</a:t>
            </a:r>
            <a:r>
              <a:rPr lang="en-US" dirty="0"/>
              <a:t>: sequential processing prevents parallelization </a:t>
            </a:r>
          </a:p>
          <a:p>
            <a:pPr marL="285750" indent="-285750">
              <a:buFont typeface="Arial" panose="020B0604020202020204" pitchFamily="34" charset="0"/>
              <a:buChar char="•"/>
            </a:pPr>
            <a:r>
              <a:rPr lang="it-IT" b="1" dirty="0"/>
              <a:t>Information</a:t>
            </a:r>
            <a:r>
              <a:rPr lang="it-IT" dirty="0"/>
              <a:t> </a:t>
            </a:r>
            <a:r>
              <a:rPr lang="it-IT" b="1" dirty="0" err="1"/>
              <a:t>Bottleneck</a:t>
            </a:r>
            <a:r>
              <a:rPr lang="en-US" dirty="0"/>
              <a:t>: critical for seq2seq task and information loss for long sequences</a:t>
            </a:r>
            <a:endParaRPr lang="it-IT" dirty="0"/>
          </a:p>
        </p:txBody>
      </p:sp>
      <p:sp>
        <p:nvSpPr>
          <p:cNvPr id="5" name="CasellaDiTesto 4">
            <a:extLst>
              <a:ext uri="{FF2B5EF4-FFF2-40B4-BE49-F238E27FC236}">
                <a16:creationId xmlns:a16="http://schemas.microsoft.com/office/drawing/2014/main" id="{8E695567-E87D-8508-77E4-D0E53DC9C52A}"/>
              </a:ext>
            </a:extLst>
          </p:cNvPr>
          <p:cNvSpPr txBox="1"/>
          <p:nvPr/>
        </p:nvSpPr>
        <p:spPr>
          <a:xfrm>
            <a:off x="1581150" y="3762375"/>
            <a:ext cx="7734300" cy="1754326"/>
          </a:xfrm>
          <a:prstGeom prst="rect">
            <a:avLst/>
          </a:prstGeom>
          <a:noFill/>
        </p:spPr>
        <p:txBody>
          <a:bodyPr wrap="square" rtlCol="0">
            <a:spAutoFit/>
          </a:bodyPr>
          <a:lstStyle/>
          <a:p>
            <a:r>
              <a:rPr lang="en-US" b="1" dirty="0" err="1"/>
              <a:t>ResNet</a:t>
            </a:r>
            <a:endParaRPr lang="en-US" b="1" dirty="0"/>
          </a:p>
          <a:p>
            <a:pPr marL="285750" indent="-285750">
              <a:buFont typeface="Arial" panose="020B0604020202020204" pitchFamily="34" charset="0"/>
              <a:buChar char="•"/>
            </a:pPr>
            <a:r>
              <a:rPr lang="en-US" b="1" dirty="0"/>
              <a:t>Feature</a:t>
            </a:r>
            <a:r>
              <a:rPr lang="en-US" dirty="0"/>
              <a:t> </a:t>
            </a:r>
            <a:r>
              <a:rPr lang="en-US" b="1" dirty="0"/>
              <a:t>redundancy</a:t>
            </a:r>
            <a:r>
              <a:rPr lang="en-US" dirty="0"/>
              <a:t> : many filters learn similar features</a:t>
            </a:r>
          </a:p>
          <a:p>
            <a:pPr marL="285750" indent="-285750">
              <a:buFont typeface="Arial" panose="020B0604020202020204" pitchFamily="34" charset="0"/>
              <a:buChar char="•"/>
            </a:pPr>
            <a:r>
              <a:rPr lang="en-US" b="1" dirty="0"/>
              <a:t>Sequential processing</a:t>
            </a:r>
          </a:p>
          <a:p>
            <a:pPr marL="285750" indent="-285750">
              <a:buFont typeface="Arial" panose="020B0604020202020204" pitchFamily="34" charset="0"/>
              <a:buChar char="•"/>
            </a:pPr>
            <a:r>
              <a:rPr lang="en-US" b="1" dirty="0"/>
              <a:t>Architectural limitations</a:t>
            </a:r>
            <a:r>
              <a:rPr lang="en-US" dirty="0"/>
              <a:t>: designed primarily for images</a:t>
            </a:r>
          </a:p>
          <a:p>
            <a:pPr marL="285750" indent="-285750">
              <a:buFont typeface="Arial" panose="020B0604020202020204" pitchFamily="34" charset="0"/>
              <a:buChar char="•"/>
            </a:pPr>
            <a:r>
              <a:rPr lang="en-US" b="1" dirty="0"/>
              <a:t>Skip connections</a:t>
            </a:r>
            <a:r>
              <a:rPr lang="en-US" dirty="0"/>
              <a:t>: not always optimal</a:t>
            </a:r>
          </a:p>
          <a:p>
            <a:pPr marL="285750" indent="-285750">
              <a:buFont typeface="Arial" panose="020B0604020202020204" pitchFamily="34" charset="0"/>
              <a:buChar char="•"/>
            </a:pPr>
            <a:r>
              <a:rPr lang="en-US" b="1" dirty="0"/>
              <a:t>Feature inefficiency</a:t>
            </a:r>
            <a:endParaRPr lang="it-IT" b="1" dirty="0"/>
          </a:p>
        </p:txBody>
      </p:sp>
    </p:spTree>
    <p:extLst>
      <p:ext uri="{BB962C8B-B14F-4D97-AF65-F5344CB8AC3E}">
        <p14:creationId xmlns:p14="http://schemas.microsoft.com/office/powerpoint/2010/main" val="1318858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150DDD-73E6-129B-9D5D-0F8EF2BDDCA3}"/>
              </a:ext>
            </a:extLst>
          </p:cNvPr>
          <p:cNvSpPr txBox="1">
            <a:spLocks/>
          </p:cNvSpPr>
          <p:nvPr/>
        </p:nvSpPr>
        <p:spPr bwMode="auto">
          <a:xfrm>
            <a:off x="904875" y="206344"/>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0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3000">
                <a:solidFill>
                  <a:schemeClr val="tx2"/>
                </a:solidFill>
                <a:latin typeface="Verdana" pitchFamily="34" charset="0"/>
                <a:ea typeface="Verdana" pitchFamily="34" charset="0"/>
                <a:cs typeface="Verdana" pitchFamily="34" charset="0"/>
              </a:defRPr>
            </a:lvl5pPr>
            <a:lvl6pPr marL="342900" algn="ctr" rtl="0" eaLnBrk="1" fontAlgn="base" hangingPunct="1">
              <a:spcBef>
                <a:spcPct val="0"/>
              </a:spcBef>
              <a:spcAft>
                <a:spcPct val="0"/>
              </a:spcAft>
              <a:defRPr sz="3300">
                <a:solidFill>
                  <a:schemeClr val="tx2"/>
                </a:solidFill>
                <a:latin typeface="Arial" charset="0"/>
              </a:defRPr>
            </a:lvl6pPr>
            <a:lvl7pPr marL="685800" algn="ctr" rtl="0" eaLnBrk="1" fontAlgn="base" hangingPunct="1">
              <a:spcBef>
                <a:spcPct val="0"/>
              </a:spcBef>
              <a:spcAft>
                <a:spcPct val="0"/>
              </a:spcAft>
              <a:defRPr sz="3300">
                <a:solidFill>
                  <a:schemeClr val="tx2"/>
                </a:solidFill>
                <a:latin typeface="Arial" charset="0"/>
              </a:defRPr>
            </a:lvl7pPr>
            <a:lvl8pPr marL="1028700" algn="ctr" rtl="0" eaLnBrk="1" fontAlgn="base" hangingPunct="1">
              <a:spcBef>
                <a:spcPct val="0"/>
              </a:spcBef>
              <a:spcAft>
                <a:spcPct val="0"/>
              </a:spcAft>
              <a:defRPr sz="3300">
                <a:solidFill>
                  <a:schemeClr val="tx2"/>
                </a:solidFill>
                <a:latin typeface="Arial" charset="0"/>
              </a:defRPr>
            </a:lvl8pPr>
            <a:lvl9pPr marL="1371600" algn="ctr" rtl="0" eaLnBrk="1" fontAlgn="base" hangingPunct="1">
              <a:spcBef>
                <a:spcPct val="0"/>
              </a:spcBef>
              <a:spcAft>
                <a:spcPct val="0"/>
              </a:spcAft>
              <a:defRPr sz="3300">
                <a:solidFill>
                  <a:schemeClr val="tx2"/>
                </a:solidFill>
                <a:latin typeface="Arial" charset="0"/>
              </a:defRPr>
            </a:lvl9pPr>
          </a:lstStyle>
          <a:p>
            <a:r>
              <a:rPr lang="en-US" kern="0" dirty="0"/>
              <a:t>The Attention Mechanism</a:t>
            </a:r>
            <a:endParaRPr lang="it-IT" kern="0" dirty="0"/>
          </a:p>
        </p:txBody>
      </p:sp>
      <p:sp>
        <p:nvSpPr>
          <p:cNvPr id="3" name="CasellaDiTesto 2">
            <a:extLst>
              <a:ext uri="{FF2B5EF4-FFF2-40B4-BE49-F238E27FC236}">
                <a16:creationId xmlns:a16="http://schemas.microsoft.com/office/drawing/2014/main" id="{C5643FD0-81A2-64B6-3AB5-DB330A20F998}"/>
              </a:ext>
            </a:extLst>
          </p:cNvPr>
          <p:cNvSpPr txBox="1"/>
          <p:nvPr/>
        </p:nvSpPr>
        <p:spPr>
          <a:xfrm>
            <a:off x="2066925" y="1655816"/>
            <a:ext cx="9220200" cy="1200329"/>
          </a:xfrm>
          <a:prstGeom prst="rect">
            <a:avLst/>
          </a:prstGeom>
          <a:noFill/>
        </p:spPr>
        <p:txBody>
          <a:bodyPr wrap="square" rtlCol="0">
            <a:spAutoFit/>
          </a:bodyPr>
          <a:lstStyle/>
          <a:p>
            <a:r>
              <a:rPr lang="en-US" b="1" dirty="0"/>
              <a:t>Problem it solves</a:t>
            </a:r>
            <a:r>
              <a:rPr lang="en-US" dirty="0"/>
              <a:t>: RNN bottleneck – all information compressed into one vector</a:t>
            </a:r>
          </a:p>
          <a:p>
            <a:r>
              <a:rPr lang="en-US" b="1" dirty="0"/>
              <a:t>Core idea</a:t>
            </a:r>
            <a:r>
              <a:rPr lang="en-US" dirty="0"/>
              <a:t>: Let the model look at ALL input positions when making decisions</a:t>
            </a:r>
          </a:p>
          <a:p>
            <a:endParaRPr lang="en-US" dirty="0"/>
          </a:p>
          <a:p>
            <a:endParaRPr lang="it-IT" dirty="0"/>
          </a:p>
        </p:txBody>
      </p:sp>
      <p:sp>
        <p:nvSpPr>
          <p:cNvPr id="4" name="CasellaDiTesto 3">
            <a:extLst>
              <a:ext uri="{FF2B5EF4-FFF2-40B4-BE49-F238E27FC236}">
                <a16:creationId xmlns:a16="http://schemas.microsoft.com/office/drawing/2014/main" id="{7BB6EB3E-A90C-4F7A-9205-4BF4EC7B2083}"/>
              </a:ext>
            </a:extLst>
          </p:cNvPr>
          <p:cNvSpPr txBox="1"/>
          <p:nvPr/>
        </p:nvSpPr>
        <p:spPr>
          <a:xfrm>
            <a:off x="1943100" y="2524528"/>
            <a:ext cx="4733925" cy="1477328"/>
          </a:xfrm>
          <a:prstGeom prst="rect">
            <a:avLst/>
          </a:prstGeom>
          <a:noFill/>
        </p:spPr>
        <p:txBody>
          <a:bodyPr wrap="square" rtlCol="0">
            <a:spAutoFit/>
          </a:bodyPr>
          <a:lstStyle/>
          <a:p>
            <a:pPr>
              <a:buNone/>
            </a:pPr>
            <a:r>
              <a:rPr lang="en-US" b="1" dirty="0"/>
              <a:t>How Attention Works (Query-Key-Value)</a:t>
            </a:r>
            <a:r>
              <a:rPr lang="en-US" dirty="0"/>
              <a:t>:</a:t>
            </a:r>
          </a:p>
          <a:p>
            <a:pPr>
              <a:buFont typeface="Arial" panose="020B0604020202020204" pitchFamily="34" charset="0"/>
              <a:buChar char="•"/>
            </a:pPr>
            <a:r>
              <a:rPr lang="en-US" dirty="0"/>
              <a:t>Query (Q): What am I looking for?</a:t>
            </a:r>
          </a:p>
          <a:p>
            <a:pPr>
              <a:buFont typeface="Arial" panose="020B0604020202020204" pitchFamily="34" charset="0"/>
              <a:buChar char="•"/>
            </a:pPr>
            <a:r>
              <a:rPr lang="en-US" dirty="0"/>
              <a:t>Key (K): What information do I have?</a:t>
            </a:r>
          </a:p>
          <a:p>
            <a:pPr>
              <a:buFont typeface="Arial" panose="020B0604020202020204" pitchFamily="34" charset="0"/>
              <a:buChar char="•"/>
            </a:pPr>
            <a:r>
              <a:rPr lang="en-US" dirty="0"/>
              <a:t>Value (V): What is the actual content?</a:t>
            </a:r>
          </a:p>
          <a:p>
            <a:endParaRPr lang="it-IT" dirty="0"/>
          </a:p>
        </p:txBody>
      </p:sp>
      <p:sp>
        <p:nvSpPr>
          <p:cNvPr id="5" name="CasellaDiTesto 4">
            <a:extLst>
              <a:ext uri="{FF2B5EF4-FFF2-40B4-BE49-F238E27FC236}">
                <a16:creationId xmlns:a16="http://schemas.microsoft.com/office/drawing/2014/main" id="{DD2BDD19-8A8F-E37F-4F20-0097A9100C14}"/>
              </a:ext>
            </a:extLst>
          </p:cNvPr>
          <p:cNvSpPr txBox="1"/>
          <p:nvPr/>
        </p:nvSpPr>
        <p:spPr>
          <a:xfrm>
            <a:off x="742950" y="4601009"/>
            <a:ext cx="5419725" cy="1477328"/>
          </a:xfrm>
          <a:prstGeom prst="rect">
            <a:avLst/>
          </a:prstGeom>
          <a:noFill/>
        </p:spPr>
        <p:txBody>
          <a:bodyPr wrap="square" rtlCol="0">
            <a:spAutoFit/>
          </a:bodyPr>
          <a:lstStyle/>
          <a:p>
            <a:pPr>
              <a:buNone/>
            </a:pPr>
            <a:r>
              <a:rPr lang="en-US" b="1" dirty="0"/>
              <a:t>The Process</a:t>
            </a:r>
            <a:endParaRPr lang="en-US" dirty="0"/>
          </a:p>
          <a:p>
            <a:pPr>
              <a:buFont typeface="+mj-lt"/>
              <a:buAutoNum type="arabicPeriod"/>
            </a:pPr>
            <a:r>
              <a:rPr lang="en-US" dirty="0"/>
              <a:t>Compare Query with all Keys → attention scores</a:t>
            </a:r>
          </a:p>
          <a:p>
            <a:pPr>
              <a:buFont typeface="+mj-lt"/>
              <a:buAutoNum type="arabicPeriod"/>
            </a:pPr>
            <a:r>
              <a:rPr lang="en-US" dirty="0"/>
              <a:t>Apply </a:t>
            </a:r>
            <a:r>
              <a:rPr lang="en-US" dirty="0" err="1"/>
              <a:t>softmax</a:t>
            </a:r>
            <a:r>
              <a:rPr lang="en-US" dirty="0"/>
              <a:t> → attention weights (sum to 1)</a:t>
            </a:r>
          </a:p>
          <a:p>
            <a:pPr>
              <a:buFont typeface="+mj-lt"/>
              <a:buAutoNum type="arabicPeriod"/>
            </a:pPr>
            <a:r>
              <a:rPr lang="en-US" dirty="0"/>
              <a:t>Weighted sum of Values → output</a:t>
            </a:r>
          </a:p>
          <a:p>
            <a:endParaRPr lang="it-IT" dirty="0"/>
          </a:p>
        </p:txBody>
      </p:sp>
      <p:sp>
        <p:nvSpPr>
          <p:cNvPr id="6" name="CasellaDiTesto 5">
            <a:extLst>
              <a:ext uri="{FF2B5EF4-FFF2-40B4-BE49-F238E27FC236}">
                <a16:creationId xmlns:a16="http://schemas.microsoft.com/office/drawing/2014/main" id="{F977A3B6-A54D-441C-E895-374543F6C31B}"/>
              </a:ext>
            </a:extLst>
          </p:cNvPr>
          <p:cNvSpPr txBox="1"/>
          <p:nvPr/>
        </p:nvSpPr>
        <p:spPr>
          <a:xfrm>
            <a:off x="7400926" y="4601009"/>
            <a:ext cx="4210050" cy="1754326"/>
          </a:xfrm>
          <a:prstGeom prst="rect">
            <a:avLst/>
          </a:prstGeom>
          <a:noFill/>
        </p:spPr>
        <p:txBody>
          <a:bodyPr wrap="square" rtlCol="0">
            <a:spAutoFit/>
          </a:bodyPr>
          <a:lstStyle/>
          <a:p>
            <a:pPr>
              <a:buNone/>
            </a:pPr>
            <a:r>
              <a:rPr lang="en-US" b="1" dirty="0"/>
              <a:t>Example - Translating "The cat sat"</a:t>
            </a:r>
            <a:endParaRPr lang="en-US" dirty="0"/>
          </a:p>
          <a:p>
            <a:pPr>
              <a:buFont typeface="Arial" panose="020B0604020202020204" pitchFamily="34" charset="0"/>
              <a:buChar char="•"/>
            </a:pPr>
            <a:r>
              <a:rPr lang="en-US" dirty="0"/>
              <a:t> When generating "chat" (French), </a:t>
            </a:r>
            <a:br>
              <a:rPr lang="en-US" dirty="0"/>
            </a:br>
            <a:r>
              <a:rPr lang="en-US" dirty="0"/>
              <a:t>the model can directly attend to "cat"</a:t>
            </a:r>
          </a:p>
          <a:p>
            <a:pPr>
              <a:buFont typeface="Arial" panose="020B0604020202020204" pitchFamily="34" charset="0"/>
              <a:buChar char="•"/>
            </a:pPr>
            <a:r>
              <a:rPr lang="en-US" dirty="0"/>
              <a:t> No need to compress through hidden states!</a:t>
            </a:r>
          </a:p>
          <a:p>
            <a:endParaRPr lang="it-IT" dirty="0"/>
          </a:p>
        </p:txBody>
      </p:sp>
      <p:sp>
        <p:nvSpPr>
          <p:cNvPr id="7" name="CasellaDiTesto 6">
            <a:extLst>
              <a:ext uri="{FF2B5EF4-FFF2-40B4-BE49-F238E27FC236}">
                <a16:creationId xmlns:a16="http://schemas.microsoft.com/office/drawing/2014/main" id="{07B584F4-B602-4DF2-F84B-788BE8283375}"/>
              </a:ext>
            </a:extLst>
          </p:cNvPr>
          <p:cNvSpPr txBox="1"/>
          <p:nvPr/>
        </p:nvSpPr>
        <p:spPr>
          <a:xfrm>
            <a:off x="7800976" y="6529070"/>
            <a:ext cx="3409950" cy="338554"/>
          </a:xfrm>
          <a:prstGeom prst="rect">
            <a:avLst/>
          </a:prstGeom>
          <a:noFill/>
        </p:spPr>
        <p:txBody>
          <a:bodyPr wrap="square" rtlCol="0">
            <a:spAutoFit/>
          </a:bodyPr>
          <a:lstStyle/>
          <a:p>
            <a:r>
              <a:rPr lang="en-US" sz="1600" dirty="0" err="1"/>
              <a:t>Bahdanau</a:t>
            </a:r>
            <a:r>
              <a:rPr lang="en-US" sz="1600" dirty="0"/>
              <a:t>, Cho &amp; Bengio; 2014</a:t>
            </a:r>
            <a:endParaRPr lang="it-IT" sz="1600" dirty="0"/>
          </a:p>
        </p:txBody>
      </p:sp>
      <p:pic>
        <p:nvPicPr>
          <p:cNvPr id="9" name="Immagine 8">
            <a:extLst>
              <a:ext uri="{FF2B5EF4-FFF2-40B4-BE49-F238E27FC236}">
                <a16:creationId xmlns:a16="http://schemas.microsoft.com/office/drawing/2014/main" id="{A7E66543-6BAA-150F-5560-8805A38736E5}"/>
              </a:ext>
            </a:extLst>
          </p:cNvPr>
          <p:cNvPicPr>
            <a:picLocks noChangeAspect="1"/>
          </p:cNvPicPr>
          <p:nvPr/>
        </p:nvPicPr>
        <p:blipFill>
          <a:blip r:embed="rId3"/>
          <a:srcRect l="45463" b="46675"/>
          <a:stretch/>
        </p:blipFill>
        <p:spPr>
          <a:xfrm>
            <a:off x="6677025" y="2724208"/>
            <a:ext cx="5312248" cy="1077653"/>
          </a:xfrm>
          <a:prstGeom prst="rect">
            <a:avLst/>
          </a:prstGeom>
        </p:spPr>
      </p:pic>
      <p:sp>
        <p:nvSpPr>
          <p:cNvPr id="10" name="CasellaDiTesto 9">
            <a:extLst>
              <a:ext uri="{FF2B5EF4-FFF2-40B4-BE49-F238E27FC236}">
                <a16:creationId xmlns:a16="http://schemas.microsoft.com/office/drawing/2014/main" id="{4D71004D-8508-E8F9-A617-ACF1AEC101CB}"/>
              </a:ext>
            </a:extLst>
          </p:cNvPr>
          <p:cNvSpPr txBox="1"/>
          <p:nvPr/>
        </p:nvSpPr>
        <p:spPr>
          <a:xfrm>
            <a:off x="5650992" y="3017520"/>
            <a:ext cx="65" cy="276999"/>
          </a:xfrm>
          <a:prstGeom prst="rect">
            <a:avLst/>
          </a:prstGeom>
          <a:noFill/>
        </p:spPr>
        <p:txBody>
          <a:bodyPr wrap="none" lIns="0" tIns="0" rIns="0" bIns="0" rtlCol="0">
            <a:spAutoFit/>
          </a:bodyPr>
          <a:lstStyle/>
          <a:p>
            <a:endParaRPr lang="it-IT" dirty="0"/>
          </a:p>
        </p:txBody>
      </p:sp>
    </p:spTree>
    <p:extLst>
      <p:ext uri="{BB962C8B-B14F-4D97-AF65-F5344CB8AC3E}">
        <p14:creationId xmlns:p14="http://schemas.microsoft.com/office/powerpoint/2010/main" val="316096763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Struttura predefinita">
  <a:themeElements>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ruttura predefinit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ruttura predefinit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ruttura predefinit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ruttura predefinit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ruttura predefinit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ruttura predefinit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ruttura predefinit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ruttura predefinit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odello slide elearning" id="{434F59AD-6402-7744-B9B5-01003B545435}" vid="{BB85BECE-DEC5-2843-ACA1-30EF91D6437E}"/>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6568</Words>
  <Application>Microsoft Office PowerPoint</Application>
  <PresentationFormat>Widescreen</PresentationFormat>
  <Paragraphs>379</Paragraphs>
  <Slides>22</Slides>
  <Notes>22</Notes>
  <HiddenSlides>0</HiddenSlides>
  <MMClips>2</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22</vt:i4>
      </vt:variant>
    </vt:vector>
  </HeadingPairs>
  <TitlesOfParts>
    <vt:vector size="29" baseType="lpstr">
      <vt:lpstr>Aptos</vt:lpstr>
      <vt:lpstr>Aptos Display</vt:lpstr>
      <vt:lpstr>Arial</vt:lpstr>
      <vt:lpstr>Calibri</vt:lpstr>
      <vt:lpstr>Verdana</vt:lpstr>
      <vt:lpstr>Tema di Office</vt:lpstr>
      <vt:lpstr>Struttura predefinita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The Transformer: A New Paradigm Attention is All You Need</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The Evolved Lineage: Dominant Transformer Architectures</vt:lpstr>
      <vt:lpstr>Beyond Pattern Matching: Defining LLM Reasoning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Diletta Abbonato</dc:creator>
  <cp:lastModifiedBy>Diletta Abbonato</cp:lastModifiedBy>
  <cp:revision>6</cp:revision>
  <dcterms:created xsi:type="dcterms:W3CDTF">2025-05-26T17:06:51Z</dcterms:created>
  <dcterms:modified xsi:type="dcterms:W3CDTF">2025-05-28T08:59:09Z</dcterms:modified>
</cp:coreProperties>
</file>